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9" r:id="rId3"/>
    <p:sldId id="260" r:id="rId4"/>
    <p:sldId id="271" r:id="rId5"/>
    <p:sldId id="366" r:id="rId6"/>
    <p:sldId id="270" r:id="rId7"/>
    <p:sldId id="272" r:id="rId8"/>
    <p:sldId id="273" r:id="rId9"/>
    <p:sldId id="274" r:id="rId10"/>
    <p:sldId id="275" r:id="rId11"/>
    <p:sldId id="276" r:id="rId12"/>
    <p:sldId id="277" r:id="rId13"/>
    <p:sldId id="278" r:id="rId14"/>
    <p:sldId id="279" r:id="rId15"/>
    <p:sldId id="280" r:id="rId16"/>
    <p:sldId id="367" r:id="rId17"/>
    <p:sldId id="283" r:id="rId18"/>
    <p:sldId id="304" r:id="rId19"/>
    <p:sldId id="287" r:id="rId20"/>
    <p:sldId id="288" r:id="rId21"/>
    <p:sldId id="289" r:id="rId22"/>
    <p:sldId id="290" r:id="rId23"/>
    <p:sldId id="292" r:id="rId24"/>
    <p:sldId id="293" r:id="rId25"/>
    <p:sldId id="294" r:id="rId26"/>
    <p:sldId id="295" r:id="rId27"/>
    <p:sldId id="296" r:id="rId28"/>
    <p:sldId id="298" r:id="rId29"/>
    <p:sldId id="357" r:id="rId30"/>
    <p:sldId id="307" r:id="rId31"/>
    <p:sldId id="308" r:id="rId32"/>
    <p:sldId id="309" r:id="rId33"/>
    <p:sldId id="310" r:id="rId34"/>
    <p:sldId id="311" r:id="rId35"/>
    <p:sldId id="312" r:id="rId36"/>
    <p:sldId id="314" r:id="rId37"/>
    <p:sldId id="315" r:id="rId38"/>
    <p:sldId id="316"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93" autoAdjust="0"/>
    <p:restoredTop sz="86432" autoAdjust="0"/>
  </p:normalViewPr>
  <p:slideViewPr>
    <p:cSldViewPr>
      <p:cViewPr varScale="1">
        <p:scale>
          <a:sx n="110" d="100"/>
          <a:sy n="110" d="100"/>
        </p:scale>
        <p:origin x="-96" y="-198"/>
      </p:cViewPr>
      <p:guideLst>
        <p:guide orient="horz" pos="2160"/>
        <p:guide pos="2880"/>
      </p:guideLst>
    </p:cSldViewPr>
  </p:slideViewPr>
  <p:outlineViewPr>
    <p:cViewPr>
      <p:scale>
        <a:sx n="33" d="100"/>
        <a:sy n="33" d="100"/>
      </p:scale>
      <p:origin x="48" y="5184"/>
    </p:cViewPr>
  </p:outlin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4D19F4-5B01-45EC-89A3-0A1B15992834}" type="datetimeFigureOut">
              <a:rPr lang="en-US" smtClean="0"/>
              <a:t>2/27/2013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CS 376 Lecture 18</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A7E303-30E8-497A-A68A-13DD722AE90E}" type="slidenum">
              <a:rPr lang="en-US" smtClean="0"/>
              <a:t>‹#›</a:t>
            </a:fld>
            <a:endParaRPr lang="en-US"/>
          </a:p>
        </p:txBody>
      </p:sp>
    </p:spTree>
    <p:extLst>
      <p:ext uri="{BB962C8B-B14F-4D97-AF65-F5344CB8AC3E}">
        <p14:creationId xmlns:p14="http://schemas.microsoft.com/office/powerpoint/2010/main" val="15741286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81D3A7-4E22-47EA-A66D-DE445A0F5989}" type="datetimeFigureOut">
              <a:rPr lang="en-US" smtClean="0"/>
              <a:t>2/27/2013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CS 376 Lecture 18</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F5177-1066-4495-A76E-A324FFFC813F}" type="slidenum">
              <a:rPr lang="en-US" smtClean="0"/>
              <a:t>‹#›</a:t>
            </a:fld>
            <a:endParaRPr lang="en-US"/>
          </a:p>
        </p:txBody>
      </p:sp>
    </p:spTree>
    <p:extLst>
      <p:ext uri="{BB962C8B-B14F-4D97-AF65-F5344CB8AC3E}">
        <p14:creationId xmlns:p14="http://schemas.microsoft.com/office/powerpoint/2010/main" val="273217033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F72BE7E-636D-4EB2-85E0-CC46BC961AB3}" type="slidenum">
              <a:rPr lang="en-US">
                <a:solidFill>
                  <a:srgbClr val="000000"/>
                </a:solidFill>
              </a:rPr>
              <a:pPr/>
              <a:t>2</a:t>
            </a:fld>
            <a:endParaRPr lang="en-US">
              <a:solidFill>
                <a:srgbClr val="000000"/>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1047239-B7C5-4465-BD77-A2353C9106D6}" type="slidenum">
              <a:rPr lang="en-US">
                <a:solidFill>
                  <a:srgbClr val="000000"/>
                </a:solidFill>
              </a:rPr>
              <a:pPr/>
              <a:t>22</a:t>
            </a:fld>
            <a:endParaRPr lang="en-US">
              <a:solidFill>
                <a:srgbClr val="000000"/>
              </a:solidFill>
            </a:endParaRPr>
          </a:p>
        </p:txBody>
      </p:sp>
      <p:sp>
        <p:nvSpPr>
          <p:cNvPr id="141315" name="Rectangle 2"/>
          <p:cNvSpPr>
            <a:spLocks noGrp="1" noRot="1" noChangeAspect="1" noTextEdit="1"/>
          </p:cNvSpPr>
          <p:nvPr>
            <p:ph type="sldImg"/>
          </p:nvPr>
        </p:nvSpPr>
        <p:spPr>
          <a:ln/>
        </p:spPr>
      </p:sp>
      <p:sp>
        <p:nvSpPr>
          <p:cNvPr id="14131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D458847-0545-4149-87FC-E6F7C6347A52}" type="slidenum">
              <a:rPr lang="en-US">
                <a:solidFill>
                  <a:srgbClr val="000000"/>
                </a:solidFill>
              </a:rPr>
              <a:pPr/>
              <a:t>23</a:t>
            </a:fld>
            <a:endParaRPr lang="en-US">
              <a:solidFill>
                <a:srgbClr val="000000"/>
              </a:solidFill>
            </a:endParaRPr>
          </a:p>
        </p:txBody>
      </p:sp>
      <p:sp>
        <p:nvSpPr>
          <p:cNvPr id="143363" name="Rectangle 2"/>
          <p:cNvSpPr>
            <a:spLocks noGrp="1" noRot="1" noChangeAspect="1" noTextEdit="1"/>
          </p:cNvSpPr>
          <p:nvPr>
            <p:ph type="sldImg"/>
          </p:nvPr>
        </p:nvSpPr>
        <p:spPr>
          <a:ln/>
        </p:spPr>
      </p:sp>
      <p:sp>
        <p:nvSpPr>
          <p:cNvPr id="143364"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24</a:t>
            </a:fld>
            <a:endParaRPr lang="en-US">
              <a:solidFill>
                <a:srgbClr val="000000"/>
              </a:solidFill>
            </a:endParaRPr>
          </a:p>
        </p:txBody>
      </p:sp>
      <p:sp>
        <p:nvSpPr>
          <p:cNvPr id="144387" name="Slide Image Placeholder 1"/>
          <p:cNvSpPr>
            <a:spLocks noGrp="1" noRot="1" noChangeAspect="1" noTextEdit="1"/>
          </p:cNvSpPr>
          <p:nvPr>
            <p:ph type="sldImg"/>
          </p:nvPr>
        </p:nvSpPr>
        <p:spPr>
          <a:xfrm>
            <a:off x="1143000" y="684213"/>
            <a:ext cx="4572000" cy="3429000"/>
          </a:xfrm>
          <a:ln/>
        </p:spPr>
      </p:sp>
      <p:sp>
        <p:nvSpPr>
          <p:cNvPr id="14438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4438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200" smtClean="0">
                <a:solidFill>
                  <a:srgbClr val="000000"/>
                </a:solidFill>
                <a:latin typeface="Times New Roman" pitchFamily="18" charset="0"/>
              </a:rPr>
              <a:pPr algn="r" eaLnBrk="0" fontAlgn="base" hangingPunct="0">
                <a:spcBef>
                  <a:spcPct val="0"/>
                </a:spcBef>
                <a:spcAft>
                  <a:spcPct val="0"/>
                </a:spcAft>
              </a:pPr>
              <a:t>24</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a:ln/>
        </p:spPr>
      </p:sp>
      <p:sp>
        <p:nvSpPr>
          <p:cNvPr id="146435"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CFDD2CA-1A5F-4252-864B-813FD62AC445}" type="slidenum">
              <a:rPr lang="en-US">
                <a:solidFill>
                  <a:srgbClr val="000000"/>
                </a:solidFill>
              </a:rPr>
              <a:pPr/>
              <a:t>27</a:t>
            </a:fld>
            <a:endParaRPr lang="en-US">
              <a:solidFill>
                <a:srgbClr val="000000"/>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E102932-1630-48A4-91CE-7ECEC0345D45}" type="slidenum">
              <a:rPr lang="en-US">
                <a:solidFill>
                  <a:srgbClr val="000000"/>
                </a:solidFill>
              </a:rPr>
              <a:pPr/>
              <a:t>28</a:t>
            </a:fld>
            <a:endParaRPr lang="en-US">
              <a:solidFill>
                <a:srgbClr val="000000"/>
              </a:solidFill>
            </a:endParaRPr>
          </a:p>
        </p:txBody>
      </p:sp>
      <p:sp>
        <p:nvSpPr>
          <p:cNvPr id="149507" name="Slide Image Placeholder 1"/>
          <p:cNvSpPr>
            <a:spLocks noGrp="1" noRot="1" noChangeAspect="1" noTextEdit="1"/>
          </p:cNvSpPr>
          <p:nvPr>
            <p:ph type="sldImg"/>
          </p:nvPr>
        </p:nvSpPr>
        <p:spPr>
          <a:xfrm>
            <a:off x="1143000" y="684213"/>
            <a:ext cx="4572000" cy="3429000"/>
          </a:xfrm>
          <a:ln/>
        </p:spPr>
      </p:sp>
      <p:sp>
        <p:nvSpPr>
          <p:cNvPr id="14950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4950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1186167A-3D51-4196-B877-F0A7D18C73F9}" type="slidenum">
              <a:rPr lang="de-CH" sz="1200" smtClean="0">
                <a:solidFill>
                  <a:srgbClr val="000000"/>
                </a:solidFill>
                <a:latin typeface="Times New Roman" pitchFamily="18" charset="0"/>
              </a:rPr>
              <a:pPr algn="r" eaLnBrk="0" fontAlgn="base" hangingPunct="0">
                <a:spcBef>
                  <a:spcPct val="0"/>
                </a:spcBef>
                <a:spcAft>
                  <a:spcPct val="0"/>
                </a:spcAft>
              </a:pPr>
              <a:t>28</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t>29</a:t>
            </a:fld>
            <a:endParaRPr lang="en-US"/>
          </a:p>
        </p:txBody>
      </p:sp>
      <p:sp>
        <p:nvSpPr>
          <p:cNvPr id="5" name="Footer Placeholder 4"/>
          <p:cNvSpPr>
            <a:spLocks noGrp="1"/>
          </p:cNvSpPr>
          <p:nvPr>
            <p:ph type="ftr" sz="quarter" idx="11"/>
          </p:nvPr>
        </p:nvSpPr>
        <p:spPr/>
        <p:txBody>
          <a:bodyPr/>
          <a:lstStyle/>
          <a:p>
            <a:r>
              <a:rPr lang="en-US" smtClean="0"/>
              <a:t>CS 376 Lecture 18</a:t>
            </a:r>
            <a:endParaRPr lang="en-US"/>
          </a:p>
        </p:txBody>
      </p:sp>
    </p:spTree>
    <p:extLst>
      <p:ext uri="{BB962C8B-B14F-4D97-AF65-F5344CB8AC3E}">
        <p14:creationId xmlns:p14="http://schemas.microsoft.com/office/powerpoint/2010/main" val="225687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5E1E3A2-A360-4A4D-849C-0610671EE4B8}" type="slidenum">
              <a:rPr lang="en-US">
                <a:solidFill>
                  <a:srgbClr val="000000"/>
                </a:solidFill>
              </a:rPr>
              <a:pPr/>
              <a:t>30</a:t>
            </a:fld>
            <a:endParaRPr lang="en-US">
              <a:solidFill>
                <a:srgbClr val="000000"/>
              </a:solidFill>
            </a:endParaRPr>
          </a:p>
        </p:txBody>
      </p:sp>
      <p:sp>
        <p:nvSpPr>
          <p:cNvPr id="152579" name="Rectangle 2"/>
          <p:cNvSpPr>
            <a:spLocks noGrp="1" noRot="1" noChangeAspect="1" noChangeArrowheads="1" noTextEdit="1"/>
          </p:cNvSpPr>
          <p:nvPr>
            <p:ph type="sldImg"/>
          </p:nvPr>
        </p:nvSpPr>
        <p:spPr>
          <a:xfrm>
            <a:off x="1143000" y="684213"/>
            <a:ext cx="4572000" cy="3429000"/>
          </a:xfrm>
          <a:ln/>
        </p:spPr>
      </p:sp>
      <p:sp>
        <p:nvSpPr>
          <p:cNvPr id="152580"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ABE70F3-4EB8-4A75-AC6F-599C1ECF16D3}" type="slidenum">
              <a:rPr lang="en-US">
                <a:solidFill>
                  <a:srgbClr val="000000"/>
                </a:solidFill>
              </a:rPr>
              <a:pPr/>
              <a:t>31</a:t>
            </a:fld>
            <a:endParaRPr lang="en-US">
              <a:solidFill>
                <a:srgbClr val="000000"/>
              </a:solidFill>
            </a:endParaRPr>
          </a:p>
        </p:txBody>
      </p:sp>
      <p:sp>
        <p:nvSpPr>
          <p:cNvPr id="153603" name="Rectangle 2"/>
          <p:cNvSpPr>
            <a:spLocks noGrp="1" noRot="1" noChangeAspect="1" noChangeArrowheads="1" noTextEdit="1"/>
          </p:cNvSpPr>
          <p:nvPr>
            <p:ph type="sldImg"/>
          </p:nvPr>
        </p:nvSpPr>
        <p:spPr>
          <a:xfrm>
            <a:off x="1143000" y="684213"/>
            <a:ext cx="4572000" cy="3429000"/>
          </a:xfrm>
          <a:ln/>
        </p:spPr>
      </p:sp>
      <p:sp>
        <p:nvSpPr>
          <p:cNvPr id="153604"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63392E4B-694E-4DE7-BB60-5AF238EF6514}" type="slidenum">
              <a:rPr lang="en-US">
                <a:solidFill>
                  <a:prstClr val="black"/>
                </a:solidFill>
              </a:rPr>
              <a:pPr/>
              <a:t>4</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390B89F3-DF01-4305-9186-6FBD8747FB03}" type="slidenum">
              <a:rPr lang="en-US">
                <a:solidFill>
                  <a:srgbClr val="000000"/>
                </a:solidFill>
              </a:rPr>
              <a:pPr/>
              <a:t>32</a:t>
            </a:fld>
            <a:endParaRPr lang="en-US">
              <a:solidFill>
                <a:srgbClr val="000000"/>
              </a:solidFill>
            </a:endParaRPr>
          </a:p>
        </p:txBody>
      </p:sp>
      <p:sp>
        <p:nvSpPr>
          <p:cNvPr id="154627" name="Rectangle 2"/>
          <p:cNvSpPr>
            <a:spLocks noGrp="1" noRot="1" noChangeAspect="1" noChangeArrowheads="1" noTextEdit="1"/>
          </p:cNvSpPr>
          <p:nvPr>
            <p:ph type="sldImg"/>
          </p:nvPr>
        </p:nvSpPr>
        <p:spPr>
          <a:xfrm>
            <a:off x="1143000" y="684213"/>
            <a:ext cx="4572000" cy="3429000"/>
          </a:xfrm>
          <a:ln/>
        </p:spPr>
      </p:sp>
      <p:sp>
        <p:nvSpPr>
          <p:cNvPr id="15462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0A5F106-D3DD-4653-97E5-2AF769B536AE}" type="slidenum">
              <a:rPr lang="en-US">
                <a:solidFill>
                  <a:srgbClr val="000000"/>
                </a:solidFill>
              </a:rPr>
              <a:pPr/>
              <a:t>33</a:t>
            </a:fld>
            <a:endParaRPr lang="en-US">
              <a:solidFill>
                <a:srgbClr val="000000"/>
              </a:solidFill>
            </a:endParaRPr>
          </a:p>
        </p:txBody>
      </p:sp>
      <p:sp>
        <p:nvSpPr>
          <p:cNvPr id="155651" name="Rectangle 2"/>
          <p:cNvSpPr>
            <a:spLocks noGrp="1" noRot="1" noChangeAspect="1" noChangeArrowheads="1" noTextEdit="1"/>
          </p:cNvSpPr>
          <p:nvPr>
            <p:ph type="sldImg"/>
          </p:nvPr>
        </p:nvSpPr>
        <p:spPr>
          <a:xfrm>
            <a:off x="1143000" y="684213"/>
            <a:ext cx="4572000" cy="3429000"/>
          </a:xfrm>
          <a:ln/>
        </p:spPr>
      </p:sp>
      <p:sp>
        <p:nvSpPr>
          <p:cNvPr id="155652"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AB7C235-22D9-421E-8A02-8E30E3CD1368}" type="slidenum">
              <a:rPr lang="en-US">
                <a:solidFill>
                  <a:srgbClr val="000000"/>
                </a:solidFill>
              </a:rPr>
              <a:pPr/>
              <a:t>34</a:t>
            </a:fld>
            <a:endParaRPr lang="en-US">
              <a:solidFill>
                <a:srgbClr val="000000"/>
              </a:solidFill>
            </a:endParaRPr>
          </a:p>
        </p:txBody>
      </p:sp>
      <p:sp>
        <p:nvSpPr>
          <p:cNvPr id="156675" name="Rectangle 2"/>
          <p:cNvSpPr>
            <a:spLocks noGrp="1" noRot="1" noChangeAspect="1" noChangeArrowheads="1" noTextEdit="1"/>
          </p:cNvSpPr>
          <p:nvPr>
            <p:ph type="sldImg"/>
          </p:nvPr>
        </p:nvSpPr>
        <p:spPr>
          <a:xfrm>
            <a:off x="1143000" y="684213"/>
            <a:ext cx="4572000" cy="3429000"/>
          </a:xfrm>
          <a:ln/>
        </p:spPr>
      </p:sp>
      <p:sp>
        <p:nvSpPr>
          <p:cNvPr id="156676"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D69986C-8332-4858-959B-94EC15F2140F}" type="slidenum">
              <a:rPr lang="en-US">
                <a:solidFill>
                  <a:srgbClr val="000000"/>
                </a:solidFill>
              </a:rPr>
              <a:pPr/>
              <a:t>35</a:t>
            </a:fld>
            <a:endParaRPr lang="en-US">
              <a:solidFill>
                <a:srgbClr val="000000"/>
              </a:solidFill>
            </a:endParaRPr>
          </a:p>
        </p:txBody>
      </p:sp>
      <p:sp>
        <p:nvSpPr>
          <p:cNvPr id="157699" name="Rectangle 2"/>
          <p:cNvSpPr>
            <a:spLocks noGrp="1" noRot="1" noChangeAspect="1" noChangeArrowheads="1" noTextEdit="1"/>
          </p:cNvSpPr>
          <p:nvPr>
            <p:ph type="sldImg"/>
          </p:nvPr>
        </p:nvSpPr>
        <p:spPr>
          <a:xfrm>
            <a:off x="1143000" y="684213"/>
            <a:ext cx="4572000" cy="3429000"/>
          </a:xfrm>
          <a:ln/>
        </p:spPr>
      </p:sp>
      <p:sp>
        <p:nvSpPr>
          <p:cNvPr id="157700"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40B8B32-1BE7-4A4B-BBC2-05DBDB05E1B7}" type="slidenum">
              <a:rPr lang="en-US">
                <a:solidFill>
                  <a:srgbClr val="000000"/>
                </a:solidFill>
              </a:rPr>
              <a:pPr/>
              <a:t>36</a:t>
            </a:fld>
            <a:endParaRPr lang="en-US">
              <a:solidFill>
                <a:srgbClr val="000000"/>
              </a:solidFill>
            </a:endParaRPr>
          </a:p>
        </p:txBody>
      </p:sp>
      <p:sp>
        <p:nvSpPr>
          <p:cNvPr id="159747" name="Rectangle 2"/>
          <p:cNvSpPr>
            <a:spLocks noGrp="1" noRot="1" noChangeAspect="1" noChangeArrowheads="1" noTextEdit="1"/>
          </p:cNvSpPr>
          <p:nvPr>
            <p:ph type="sldImg"/>
          </p:nvPr>
        </p:nvSpPr>
        <p:spPr>
          <a:xfrm>
            <a:off x="1143000" y="684213"/>
            <a:ext cx="4572000" cy="3429000"/>
          </a:xfrm>
          <a:ln/>
        </p:spPr>
      </p:sp>
      <p:sp>
        <p:nvSpPr>
          <p:cNvPr id="15974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D05D8054-05DA-49E6-9897-BD47C94C6CC8}" type="slidenum">
              <a:rPr lang="en-US">
                <a:solidFill>
                  <a:srgbClr val="000000"/>
                </a:solidFill>
              </a:rPr>
              <a:pPr/>
              <a:t>37</a:t>
            </a:fld>
            <a:endParaRPr lang="en-US">
              <a:solidFill>
                <a:srgbClr val="000000"/>
              </a:solidFill>
            </a:endParaRPr>
          </a:p>
        </p:txBody>
      </p:sp>
      <p:sp>
        <p:nvSpPr>
          <p:cNvPr id="160771" name="Slide Image Placeholder 1"/>
          <p:cNvSpPr>
            <a:spLocks noGrp="1" noRot="1" noChangeAspect="1" noTextEdit="1"/>
          </p:cNvSpPr>
          <p:nvPr>
            <p:ph type="sldImg"/>
          </p:nvPr>
        </p:nvSpPr>
        <p:spPr>
          <a:xfrm>
            <a:off x="1143000" y="684213"/>
            <a:ext cx="4572000" cy="3429000"/>
          </a:xfrm>
          <a:ln/>
        </p:spPr>
      </p:sp>
      <p:sp>
        <p:nvSpPr>
          <p:cNvPr id="160772"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607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E3EFDE47-DD8C-4A4A-B602-30A443C7CF59}" type="slidenum">
              <a:rPr lang="de-CH" sz="1200" smtClean="0">
                <a:solidFill>
                  <a:srgbClr val="000000"/>
                </a:solidFill>
                <a:latin typeface="Times New Roman" pitchFamily="18" charset="0"/>
              </a:rPr>
              <a:pPr algn="r" eaLnBrk="0" fontAlgn="base" hangingPunct="0">
                <a:spcBef>
                  <a:spcPct val="0"/>
                </a:spcBef>
                <a:spcAft>
                  <a:spcPct val="0"/>
                </a:spcAft>
              </a:pPr>
              <a:t>37</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38</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9D1CC06-7775-4C59-AC98-25D6484A2034}" type="slidenum">
              <a:rPr lang="en-US">
                <a:solidFill>
                  <a:srgbClr val="000000"/>
                </a:solidFill>
              </a:rPr>
              <a:pPr/>
              <a:t>5</a:t>
            </a:fld>
            <a:endParaRPr lang="en-US">
              <a:solidFill>
                <a:srgbClr val="000000"/>
              </a:solidFill>
            </a:endParaRPr>
          </a:p>
        </p:txBody>
      </p:sp>
      <p:sp>
        <p:nvSpPr>
          <p:cNvPr id="132099" name="Slide Image Placeholder 1"/>
          <p:cNvSpPr>
            <a:spLocks noGrp="1" noRot="1" noChangeAspect="1" noTextEdit="1"/>
          </p:cNvSpPr>
          <p:nvPr>
            <p:ph type="sldImg"/>
          </p:nvPr>
        </p:nvSpPr>
        <p:spPr>
          <a:xfrm>
            <a:off x="1143000" y="684213"/>
            <a:ext cx="4572000" cy="3429000"/>
          </a:xfrm>
          <a:ln/>
        </p:spPr>
      </p:sp>
      <p:sp>
        <p:nvSpPr>
          <p:cNvPr id="132100"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
        <p:nvSpPr>
          <p:cNvPr id="132101"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4E4DA985-9E0D-4AB4-98D7-E0A9ED8E04C0}" type="slidenum">
              <a:rPr lang="de-CH" sz="1200" smtClean="0">
                <a:solidFill>
                  <a:srgbClr val="000000"/>
                </a:solidFill>
                <a:latin typeface="Times New Roman" pitchFamily="18" charset="0"/>
              </a:rPr>
              <a:pPr algn="r" eaLnBrk="0" fontAlgn="base" hangingPunct="0">
                <a:spcBef>
                  <a:spcPct val="0"/>
                </a:spcBef>
                <a:spcAft>
                  <a:spcPct val="0"/>
                </a:spcAft>
              </a:pPr>
              <a:t>5</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6</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3EE06A5-9FC9-4F56-B8B5-0FDD120C6A9B}" type="slidenum">
              <a:rPr lang="en-US">
                <a:solidFill>
                  <a:srgbClr val="000000"/>
                </a:solidFill>
              </a:rPr>
              <a:pPr/>
              <a:t>7</a:t>
            </a:fld>
            <a:endParaRPr lang="en-US">
              <a:solidFill>
                <a:srgbClr val="000000"/>
              </a:solidFill>
            </a:endParaRPr>
          </a:p>
        </p:txBody>
      </p:sp>
      <p:sp>
        <p:nvSpPr>
          <p:cNvPr id="135171" name="Slide Image Placeholder 1"/>
          <p:cNvSpPr>
            <a:spLocks noGrp="1" noRot="1" noChangeAspect="1" noTextEdit="1"/>
          </p:cNvSpPr>
          <p:nvPr>
            <p:ph type="sldImg"/>
          </p:nvPr>
        </p:nvSpPr>
        <p:spPr>
          <a:xfrm>
            <a:off x="1143000" y="684213"/>
            <a:ext cx="4572000" cy="3429000"/>
          </a:xfrm>
          <a:ln/>
        </p:spPr>
      </p:sp>
      <p:sp>
        <p:nvSpPr>
          <p:cNvPr id="135172"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351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DFFC608E-4789-4037-95EE-16C2B9D69461}" type="slidenum">
              <a:rPr lang="de-CH" sz="1200" smtClean="0">
                <a:solidFill>
                  <a:srgbClr val="000000"/>
                </a:solidFill>
                <a:latin typeface="Times New Roman" pitchFamily="18" charset="0"/>
              </a:rPr>
              <a:pPr algn="r" eaLnBrk="0" fontAlgn="base" hangingPunct="0">
                <a:spcBef>
                  <a:spcPct val="0"/>
                </a:spcBef>
                <a:spcAft>
                  <a:spcPct val="0"/>
                </a:spcAft>
              </a:pPr>
              <a:t>7</a:t>
            </a:fld>
            <a:endParaRPr lang="de-CH" sz="1200" smtClean="0">
              <a:solidFill>
                <a:srgbClr val="000000"/>
              </a:solidFill>
              <a:latin typeface="Times New Roman" pitchFamily="18" charset="0"/>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D48EF5-971E-4575-A542-EFC3E0BE4159}" type="slidenum">
              <a:rPr lang="en-US">
                <a:solidFill>
                  <a:prstClr val="black"/>
                </a:solidFill>
              </a:rPr>
              <a:pPr/>
              <a:t>9</a:t>
            </a:fld>
            <a:endParaRPr lang="en-US">
              <a:solidFill>
                <a:prstClr val="black"/>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16</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17</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20</a:t>
            </a:fld>
            <a:endParaRPr lang="en-US">
              <a:solidFill>
                <a:prstClr val="black"/>
              </a:solidFill>
            </a:endParaRPr>
          </a:p>
        </p:txBody>
      </p:sp>
      <p:sp>
        <p:nvSpPr>
          <p:cNvPr id="2" name="Footer Placeholder 1"/>
          <p:cNvSpPr>
            <a:spLocks noGrp="1"/>
          </p:cNvSpPr>
          <p:nvPr>
            <p:ph type="ftr" sz="quarter" idx="10"/>
          </p:nvPr>
        </p:nvSpPr>
        <p:spPr/>
        <p:txBody>
          <a:bodyPr/>
          <a:lstStyle/>
          <a:p>
            <a:r>
              <a:rPr lang="en-US" smtClean="0"/>
              <a:t>CS 376 Lecture 18</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 376 Lecture 18 </a:t>
            </a:r>
            <a:endParaRPr lang="en-US"/>
          </a:p>
        </p:txBody>
      </p:sp>
      <p:sp>
        <p:nvSpPr>
          <p:cNvPr id="6" name="Slide Number Placeholder 5"/>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1497806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 376 Lecture 18 </a:t>
            </a:r>
            <a:endParaRPr lang="en-US"/>
          </a:p>
        </p:txBody>
      </p:sp>
      <p:sp>
        <p:nvSpPr>
          <p:cNvPr id="6" name="Slide Number Placeholder 5"/>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1548655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 376 Lecture 18 </a:t>
            </a:r>
            <a:endParaRPr lang="en-US"/>
          </a:p>
        </p:txBody>
      </p:sp>
      <p:sp>
        <p:nvSpPr>
          <p:cNvPr id="6" name="Slide Number Placeholder 5"/>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3846278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 376 Lecture 18 </a:t>
            </a:r>
            <a:endParaRPr lang="en-US"/>
          </a:p>
        </p:txBody>
      </p:sp>
      <p:sp>
        <p:nvSpPr>
          <p:cNvPr id="6" name="Slide Number Placeholder 5"/>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203941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CS 376 Lecture 18 </a:t>
            </a:r>
            <a:endParaRPr lang="en-US"/>
          </a:p>
        </p:txBody>
      </p:sp>
      <p:sp>
        <p:nvSpPr>
          <p:cNvPr id="6" name="Slide Number Placeholder 5"/>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801070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CS 376 Lecture 18 </a:t>
            </a:r>
            <a:endParaRPr lang="en-US"/>
          </a:p>
        </p:txBody>
      </p:sp>
      <p:sp>
        <p:nvSpPr>
          <p:cNvPr id="7" name="Slide Number Placeholder 6"/>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1263496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CS 376 Lecture 18 </a:t>
            </a:r>
            <a:endParaRPr lang="en-US"/>
          </a:p>
        </p:txBody>
      </p:sp>
      <p:sp>
        <p:nvSpPr>
          <p:cNvPr id="9" name="Slide Number Placeholder 8"/>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1163327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CS 376 Lecture 18 </a:t>
            </a:r>
            <a:endParaRPr lang="en-US"/>
          </a:p>
        </p:txBody>
      </p:sp>
      <p:sp>
        <p:nvSpPr>
          <p:cNvPr id="5" name="Slide Number Placeholder 4"/>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25755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CS 376 Lecture 18 </a:t>
            </a:r>
            <a:endParaRPr lang="en-US"/>
          </a:p>
        </p:txBody>
      </p:sp>
      <p:sp>
        <p:nvSpPr>
          <p:cNvPr id="4" name="Slide Number Placeholder 3"/>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17716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CS 376 Lecture 18 </a:t>
            </a:r>
            <a:endParaRPr lang="en-US"/>
          </a:p>
        </p:txBody>
      </p:sp>
      <p:sp>
        <p:nvSpPr>
          <p:cNvPr id="7" name="Slide Number Placeholder 6"/>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276265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CS 376 Lecture 18 </a:t>
            </a:r>
            <a:endParaRPr lang="en-US"/>
          </a:p>
        </p:txBody>
      </p:sp>
      <p:sp>
        <p:nvSpPr>
          <p:cNvPr id="7" name="Slide Number Placeholder 6"/>
          <p:cNvSpPr>
            <a:spLocks noGrp="1"/>
          </p:cNvSpPr>
          <p:nvPr>
            <p:ph type="sldNum" sz="quarter" idx="12"/>
          </p:nvPr>
        </p:nvSpPr>
        <p:spPr/>
        <p:txBody>
          <a:bodyPr/>
          <a:lstStyle/>
          <a:p>
            <a:fld id="{9647B721-A308-4150-A9A6-F33049C59B87}" type="slidenum">
              <a:rPr lang="en-US" smtClean="0"/>
              <a:t>‹#›</a:t>
            </a:fld>
            <a:endParaRPr lang="en-US"/>
          </a:p>
        </p:txBody>
      </p:sp>
    </p:spTree>
    <p:extLst>
      <p:ext uri="{BB962C8B-B14F-4D97-AF65-F5344CB8AC3E}">
        <p14:creationId xmlns:p14="http://schemas.microsoft.com/office/powerpoint/2010/main" val="1720632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CS 376 Lecture 18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7B721-A308-4150-A9A6-F33049C59B87}" type="slidenum">
              <a:rPr lang="en-US" smtClean="0"/>
              <a:t>‹#›</a:t>
            </a:fld>
            <a:endParaRPr lang="en-US"/>
          </a:p>
        </p:txBody>
      </p:sp>
    </p:spTree>
    <p:extLst>
      <p:ext uri="{BB962C8B-B14F-4D97-AF65-F5344CB8AC3E}">
        <p14:creationId xmlns:p14="http://schemas.microsoft.com/office/powerpoint/2010/main" val="3746883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jpeg"/><Relationship Id="rId7" Type="http://schemas.openxmlformats.org/officeDocument/2006/relationships/image" Target="../media/image19.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6.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22.jpe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oleObject" Target="../embeddings/oleObject2.bin"/><Relationship Id="rId3" Type="http://schemas.openxmlformats.org/officeDocument/2006/relationships/notesSlide" Target="../notesSlides/notesSlide13.xml"/><Relationship Id="rId7" Type="http://schemas.openxmlformats.org/officeDocument/2006/relationships/image" Target="../media/image32.jpeg"/><Relationship Id="rId12" Type="http://schemas.openxmlformats.org/officeDocument/2006/relationships/image" Target="../media/image28.wmf"/><Relationship Id="rId2" Type="http://schemas.openxmlformats.org/officeDocument/2006/relationships/slideLayout" Target="../slideLayouts/slideLayout2.xml"/><Relationship Id="rId16" Type="http://schemas.openxmlformats.org/officeDocument/2006/relationships/image" Target="../media/image1040.png"/><Relationship Id="rId1" Type="http://schemas.openxmlformats.org/officeDocument/2006/relationships/vmlDrawing" Target="../drawings/vmlDrawing1.vml"/><Relationship Id="rId6" Type="http://schemas.openxmlformats.org/officeDocument/2006/relationships/image" Target="../media/image31.png"/><Relationship Id="rId11" Type="http://schemas.openxmlformats.org/officeDocument/2006/relationships/oleObject" Target="../embeddings/oleObject1.bin"/><Relationship Id="rId5" Type="http://schemas.openxmlformats.org/officeDocument/2006/relationships/image" Target="../media/image18.png"/><Relationship Id="rId15" Type="http://schemas.openxmlformats.org/officeDocument/2006/relationships/image" Target="../media/image103.png"/><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image" Target="../media/image34.png"/><Relationship Id="rId14" Type="http://schemas.openxmlformats.org/officeDocument/2006/relationships/image" Target="../media/image29.wmf"/></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hyperlink" Target="http://www.robots.ox.ac.uk/~vgg/research/vgoogle/index.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eg"/><Relationship Id="rId3" Type="http://schemas.openxmlformats.org/officeDocument/2006/relationships/hyperlink" Target="http://www.robots.ox.ac.uk/~vgg/research/vgoogle/index.html" TargetMode="External"/><Relationship Id="rId7" Type="http://schemas.openxmlformats.org/officeDocument/2006/relationships/image" Target="../media/image41.jpeg"/><Relationship Id="rId12"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 Id="rId14" Type="http://schemas.openxmlformats.org/officeDocument/2006/relationships/image" Target="../media/image48.jpe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jpe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3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jpeg"/><Relationship Id="rId5" Type="http://schemas.openxmlformats.org/officeDocument/2006/relationships/image" Target="../media/image5.JP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Indexing Local Features</a:t>
            </a:r>
            <a:endParaRPr lang="en-US" dirty="0"/>
          </a:p>
        </p:txBody>
      </p:sp>
      <p:sp>
        <p:nvSpPr>
          <p:cNvPr id="3" name="Subtitle 2"/>
          <p:cNvSpPr>
            <a:spLocks noGrp="1"/>
          </p:cNvSpPr>
          <p:nvPr>
            <p:ph type="subTitle" idx="1"/>
          </p:nvPr>
        </p:nvSpPr>
        <p:spPr/>
        <p:txBody>
          <a:bodyPr/>
          <a:lstStyle/>
          <a:p>
            <a:r>
              <a:rPr lang="en-US" sz="2400" dirty="0" smtClean="0"/>
              <a:t>Slides adapted from Kristen </a:t>
            </a:r>
            <a:r>
              <a:rPr lang="en-US" sz="2400" dirty="0" err="1" smtClean="0"/>
              <a:t>Grauman</a:t>
            </a:r>
            <a:r>
              <a:rPr lang="en-US" sz="2400" dirty="0" smtClean="0"/>
              <a:t>, David </a:t>
            </a:r>
            <a:r>
              <a:rPr lang="en-US" sz="2400" dirty="0" err="1" smtClean="0"/>
              <a:t>Nister</a:t>
            </a:r>
            <a:r>
              <a:rPr lang="en-US" sz="2400" dirty="0"/>
              <a:t>, Bastian </a:t>
            </a:r>
            <a:r>
              <a:rPr lang="en-US" sz="2400" dirty="0" err="1"/>
              <a:t>Leibe</a:t>
            </a:r>
            <a:endParaRPr lang="en-US" dirty="0"/>
          </a:p>
        </p:txBody>
      </p:sp>
    </p:spTree>
    <p:extLst>
      <p:ext uri="{BB962C8B-B14F-4D97-AF65-F5344CB8AC3E}">
        <p14:creationId xmlns:p14="http://schemas.microsoft.com/office/powerpoint/2010/main" val="3759097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33338"/>
            <a:ext cx="8229600" cy="1143000"/>
          </a:xfrm>
        </p:spPr>
        <p:txBody>
          <a:bodyPr/>
          <a:lstStyle/>
          <a:p>
            <a:r>
              <a:rPr lang="en-US" dirty="0" smtClean="0">
                <a:latin typeface="Arial" pitchFamily="34" charset="0"/>
                <a:cs typeface="Arial" pitchFamily="34" charset="0"/>
              </a:rPr>
              <a:t>Visual </a:t>
            </a:r>
            <a:r>
              <a:rPr lang="en-US" dirty="0" smtClean="0">
                <a:latin typeface="Arial" pitchFamily="34" charset="0"/>
                <a:cs typeface="Arial" pitchFamily="34" charset="0"/>
              </a:rPr>
              <a:t>Words</a:t>
            </a:r>
            <a:endParaRPr lang="en-US" dirty="0" smtClean="0">
              <a:latin typeface="Arial" pitchFamily="34" charset="0"/>
              <a:cs typeface="Arial" pitchFamily="34" charset="0"/>
            </a:endParaRPr>
          </a:p>
        </p:txBody>
      </p:sp>
      <p:sp>
        <p:nvSpPr>
          <p:cNvPr id="66563" name="Content Placeholder 2"/>
          <p:cNvSpPr>
            <a:spLocks noGrp="1"/>
          </p:cNvSpPr>
          <p:nvPr>
            <p:ph idx="1"/>
          </p:nvPr>
        </p:nvSpPr>
        <p:spPr/>
        <p:txBody>
          <a:bodyPr/>
          <a:lstStyle/>
          <a:p>
            <a:endParaRPr lang="en-US" smtClean="0">
              <a:latin typeface="Arial" pitchFamily="34" charset="0"/>
              <a:cs typeface="Arial" pitchFamily="34" charset="0"/>
            </a:endParaRPr>
          </a:p>
        </p:txBody>
      </p:sp>
      <p:sp>
        <p:nvSpPr>
          <p:cNvPr id="94" name="Content Placeholder 6"/>
          <p:cNvSpPr txBox="1">
            <a:spLocks/>
          </p:cNvSpPr>
          <p:nvPr/>
        </p:nvSpPr>
        <p:spPr bwMode="auto">
          <a:xfrm>
            <a:off x="457200" y="1146175"/>
            <a:ext cx="86868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Extract some local features from a number of images …</a:t>
            </a:r>
          </a:p>
          <a:p>
            <a:pPr marL="342900" indent="-342900" fontAlgn="base">
              <a:spcBef>
                <a:spcPct val="20000"/>
              </a:spcBef>
              <a:spcAft>
                <a:spcPct val="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66565" name="Rectangle 2"/>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96" name="Picture 3" descr="115_1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4"/>
          <p:cNvGrpSpPr>
            <a:grpSpLocks/>
          </p:cNvGrpSpPr>
          <p:nvPr/>
        </p:nvGrpSpPr>
        <p:grpSpPr bwMode="auto">
          <a:xfrm>
            <a:off x="1123950" y="1912938"/>
            <a:ext cx="3143250" cy="2546350"/>
            <a:chOff x="708" y="499"/>
            <a:chExt cx="1980" cy="1604"/>
          </a:xfrm>
        </p:grpSpPr>
        <p:sp>
          <p:nvSpPr>
            <p:cNvPr id="66628" name="Oval 5"/>
            <p:cNvSpPr>
              <a:spLocks noChangeArrowheads="1"/>
            </p:cNvSpPr>
            <p:nvPr/>
          </p:nvSpPr>
          <p:spPr bwMode="auto">
            <a:xfrm rot="613854">
              <a:off x="1265" y="1805"/>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9" name="Oval 6"/>
            <p:cNvSpPr>
              <a:spLocks noChangeArrowheads="1"/>
            </p:cNvSpPr>
            <p:nvPr/>
          </p:nvSpPr>
          <p:spPr bwMode="auto">
            <a:xfrm>
              <a:off x="864" y="1037"/>
              <a:ext cx="768" cy="52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0" name="Oval 7"/>
            <p:cNvSpPr>
              <a:spLocks noChangeArrowheads="1"/>
            </p:cNvSpPr>
            <p:nvPr/>
          </p:nvSpPr>
          <p:spPr bwMode="auto">
            <a:xfrm rot="-1606730">
              <a:off x="2016" y="1701"/>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1" name="Oval 8"/>
            <p:cNvSpPr>
              <a:spLocks noChangeArrowheads="1"/>
            </p:cNvSpPr>
            <p:nvPr/>
          </p:nvSpPr>
          <p:spPr bwMode="auto">
            <a:xfrm>
              <a:off x="1668" y="500"/>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2" name="Oval 9"/>
            <p:cNvSpPr>
              <a:spLocks noChangeArrowheads="1"/>
            </p:cNvSpPr>
            <p:nvPr/>
          </p:nvSpPr>
          <p:spPr bwMode="auto">
            <a:xfrm rot="613854">
              <a:off x="1448" y="1867"/>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3" name="Oval 10"/>
            <p:cNvSpPr>
              <a:spLocks noChangeArrowheads="1"/>
            </p:cNvSpPr>
            <p:nvPr/>
          </p:nvSpPr>
          <p:spPr bwMode="auto">
            <a:xfrm rot="2358062">
              <a:off x="917" y="1644"/>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4" name="Oval 11"/>
            <p:cNvSpPr>
              <a:spLocks noChangeArrowheads="1"/>
            </p:cNvSpPr>
            <p:nvPr/>
          </p:nvSpPr>
          <p:spPr bwMode="auto">
            <a:xfrm flipH="1">
              <a:off x="2385" y="1229"/>
              <a:ext cx="288" cy="14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5" name="Oval 12"/>
            <p:cNvSpPr>
              <a:spLocks noChangeArrowheads="1"/>
            </p:cNvSpPr>
            <p:nvPr/>
          </p:nvSpPr>
          <p:spPr bwMode="auto">
            <a:xfrm rot="1176257">
              <a:off x="1152" y="1776"/>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6" name="Oval 13"/>
            <p:cNvSpPr>
              <a:spLocks noChangeArrowheads="1"/>
            </p:cNvSpPr>
            <p:nvPr/>
          </p:nvSpPr>
          <p:spPr bwMode="auto">
            <a:xfrm rot="613854">
              <a:off x="1839" y="499"/>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7" name="Oval 14"/>
            <p:cNvSpPr>
              <a:spLocks noChangeArrowheads="1"/>
            </p:cNvSpPr>
            <p:nvPr/>
          </p:nvSpPr>
          <p:spPr bwMode="auto">
            <a:xfrm>
              <a:off x="1577" y="686"/>
              <a:ext cx="336" cy="110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8" name="Oval 15"/>
            <p:cNvSpPr>
              <a:spLocks noChangeArrowheads="1"/>
            </p:cNvSpPr>
            <p:nvPr/>
          </p:nvSpPr>
          <p:spPr bwMode="auto">
            <a:xfrm rot="-1855333">
              <a:off x="974" y="816"/>
              <a:ext cx="121" cy="23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9" name="Oval 16"/>
            <p:cNvSpPr>
              <a:spLocks noChangeArrowheads="1"/>
            </p:cNvSpPr>
            <p:nvPr/>
          </p:nvSpPr>
          <p:spPr bwMode="auto">
            <a:xfrm rot="2771294">
              <a:off x="2309" y="681"/>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0" name="Oval 17"/>
            <p:cNvSpPr>
              <a:spLocks noChangeArrowheads="1"/>
            </p:cNvSpPr>
            <p:nvPr/>
          </p:nvSpPr>
          <p:spPr bwMode="auto">
            <a:xfrm rot="2771294">
              <a:off x="799" y="1504"/>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1" name="Oval 18"/>
            <p:cNvSpPr>
              <a:spLocks noChangeArrowheads="1"/>
            </p:cNvSpPr>
            <p:nvPr/>
          </p:nvSpPr>
          <p:spPr bwMode="auto">
            <a:xfrm rot="18828706" flipH="1">
              <a:off x="2198" y="1536"/>
              <a:ext cx="226"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2" name="Oval 19"/>
            <p:cNvSpPr>
              <a:spLocks noChangeArrowheads="1"/>
            </p:cNvSpPr>
            <p:nvPr/>
          </p:nvSpPr>
          <p:spPr bwMode="auto">
            <a:xfrm rot="3765951">
              <a:off x="2405" y="777"/>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3" name="Oval 20"/>
            <p:cNvSpPr>
              <a:spLocks noChangeArrowheads="1"/>
            </p:cNvSpPr>
            <p:nvPr/>
          </p:nvSpPr>
          <p:spPr bwMode="auto">
            <a:xfrm rot="18828706" flipH="1">
              <a:off x="900" y="907"/>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4" name="Oval 21"/>
            <p:cNvSpPr>
              <a:spLocks noChangeArrowheads="1"/>
            </p:cNvSpPr>
            <p:nvPr/>
          </p:nvSpPr>
          <p:spPr bwMode="auto">
            <a:xfrm rot="1635042">
              <a:off x="1010" y="1715"/>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5" name="Oval 22"/>
            <p:cNvSpPr>
              <a:spLocks noChangeArrowheads="1"/>
            </p:cNvSpPr>
            <p:nvPr/>
          </p:nvSpPr>
          <p:spPr bwMode="auto">
            <a:xfrm rot="-215175">
              <a:off x="1968" y="886"/>
              <a:ext cx="192" cy="65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6" name="Oval 23"/>
            <p:cNvSpPr>
              <a:spLocks noChangeArrowheads="1"/>
            </p:cNvSpPr>
            <p:nvPr/>
          </p:nvSpPr>
          <p:spPr bwMode="auto">
            <a:xfrm rot="-1140700">
              <a:off x="1783" y="1777"/>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7" name="Oval 24"/>
            <p:cNvSpPr>
              <a:spLocks noChangeArrowheads="1"/>
            </p:cNvSpPr>
            <p:nvPr/>
          </p:nvSpPr>
          <p:spPr bwMode="auto">
            <a:xfrm rot="-1140700">
              <a:off x="1670" y="1815"/>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8" name="Oval 25"/>
            <p:cNvSpPr>
              <a:spLocks noChangeArrowheads="1"/>
            </p:cNvSpPr>
            <p:nvPr/>
          </p:nvSpPr>
          <p:spPr bwMode="auto">
            <a:xfrm rot="-1140700">
              <a:off x="1246" y="665"/>
              <a:ext cx="138"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9" name="Oval 26"/>
            <p:cNvSpPr>
              <a:spLocks noChangeArrowheads="1"/>
            </p:cNvSpPr>
            <p:nvPr/>
          </p:nvSpPr>
          <p:spPr bwMode="auto">
            <a:xfrm rot="-1140700">
              <a:off x="2031" y="586"/>
              <a:ext cx="192"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0" name="Oval 27"/>
            <p:cNvSpPr>
              <a:spLocks noChangeArrowheads="1"/>
            </p:cNvSpPr>
            <p:nvPr/>
          </p:nvSpPr>
          <p:spPr bwMode="auto">
            <a:xfrm rot="-3299226">
              <a:off x="2352" y="1421"/>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1" name="Oval 28"/>
            <p:cNvSpPr>
              <a:spLocks noChangeArrowheads="1"/>
            </p:cNvSpPr>
            <p:nvPr/>
          </p:nvSpPr>
          <p:spPr bwMode="auto">
            <a:xfrm rot="-3299226">
              <a:off x="2398" y="1315"/>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2" name="Oval 29"/>
            <p:cNvSpPr>
              <a:spLocks noChangeArrowheads="1"/>
            </p:cNvSpPr>
            <p:nvPr/>
          </p:nvSpPr>
          <p:spPr bwMode="auto">
            <a:xfrm flipH="1">
              <a:off x="2400" y="1028"/>
              <a:ext cx="288" cy="18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3" name="Oval 30"/>
            <p:cNvSpPr>
              <a:spLocks noChangeArrowheads="1"/>
            </p:cNvSpPr>
            <p:nvPr/>
          </p:nvSpPr>
          <p:spPr bwMode="auto">
            <a:xfrm flipH="1">
              <a:off x="708" y="1348"/>
              <a:ext cx="187" cy="1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4" name="Oval 31"/>
            <p:cNvSpPr>
              <a:spLocks noChangeArrowheads="1"/>
            </p:cNvSpPr>
            <p:nvPr/>
          </p:nvSpPr>
          <p:spPr bwMode="auto">
            <a:xfrm rot="613854">
              <a:off x="1465" y="581"/>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32"/>
          <p:cNvGrpSpPr>
            <a:grpSpLocks/>
          </p:cNvGrpSpPr>
          <p:nvPr/>
        </p:nvGrpSpPr>
        <p:grpSpPr bwMode="auto">
          <a:xfrm>
            <a:off x="5562600" y="1958975"/>
            <a:ext cx="3011488" cy="2671763"/>
            <a:chOff x="3504" y="525"/>
            <a:chExt cx="1897" cy="1683"/>
          </a:xfrm>
        </p:grpSpPr>
        <p:sp>
          <p:nvSpPr>
            <p:cNvPr id="66599" name="Oval 3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0" name="Oval 3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1" name="Oval 3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2" name="Oval 3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3" name="Oval 3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4" name="Oval 3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5" name="Oval 3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6" name="Oval 4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7" name="Oval 4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8" name="Oval 4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9" name="Oval 4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0" name="Oval 4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1" name="Oval 4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2" name="Oval 4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3" name="Oval 4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4" name="Oval 4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5" name="Oval 4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6" name="Oval 5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7" name="Oval 5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8" name="Oval 5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9" name="Oval 5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0" name="Oval 5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1" name="Oval 5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2" name="Oval 5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3" name="Oval 5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4" name="Oval 5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5" name="Oval 5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6" name="Oval 6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7" name="Oval 6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 name="Group 62"/>
          <p:cNvGrpSpPr>
            <a:grpSpLocks/>
          </p:cNvGrpSpPr>
          <p:nvPr/>
        </p:nvGrpSpPr>
        <p:grpSpPr bwMode="auto">
          <a:xfrm>
            <a:off x="1219200" y="1970088"/>
            <a:ext cx="7304088" cy="2655887"/>
            <a:chOff x="768" y="535"/>
            <a:chExt cx="4601" cy="1673"/>
          </a:xfrm>
        </p:grpSpPr>
        <p:sp>
          <p:nvSpPr>
            <p:cNvPr id="156"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6"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7"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8"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9"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0"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1"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2"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3"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4"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5"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6"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7"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8"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9"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0"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1"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2"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sp>
        <p:nvSpPr>
          <p:cNvPr id="66570" name="Text Box 92"/>
          <p:cNvSpPr txBox="1">
            <a:spLocks noChangeArrowheads="1"/>
          </p:cNvSpPr>
          <p:nvPr/>
        </p:nvSpPr>
        <p:spPr bwMode="auto">
          <a:xfrm>
            <a:off x="5037138" y="4797425"/>
            <a:ext cx="3743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smtClean="0">
                <a:solidFill>
                  <a:srgbClr val="000000"/>
                </a:solidFill>
                <a:latin typeface="Trebuchet MS" pitchFamily="34" charset="0"/>
              </a:rPr>
              <a:t>e.g., SIFT descriptor space: each point is 128-dimensional</a:t>
            </a:r>
          </a:p>
        </p:txBody>
      </p:sp>
    </p:spTree>
    <p:extLst>
      <p:ext uri="{BB962C8B-B14F-4D97-AF65-F5344CB8AC3E}">
        <p14:creationId xmlns:p14="http://schemas.microsoft.com/office/powerpoint/2010/main" val="3718425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subTnLst>
                                    <p:set>
                                      <p:cBhvr override="childStyle">
                                        <p:cTn dur="1" fill="hold" display="0" masterRel="sameClick" afterEffect="1">
                                          <p:stCondLst>
                                            <p:cond evt="end" delay="0">
                                              <p:tn val="16"/>
                                            </p:cond>
                                          </p:stCondLst>
                                        </p:cTn>
                                        <p:tgtEl>
                                          <p:spTgt spid="6"/>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96"/>
                                        </p:tgtEl>
                                        <p:attrNameLst>
                                          <p:attrName>ppt_w</p:attrName>
                                        </p:attrNameLst>
                                      </p:cBhvr>
                                      <p:tavLst>
                                        <p:tav tm="0">
                                          <p:val>
                                            <p:strVal val="ppt_w"/>
                                          </p:val>
                                        </p:tav>
                                        <p:tav tm="100000">
                                          <p:val>
                                            <p:strVal val="ppt_w*0.05"/>
                                          </p:val>
                                        </p:tav>
                                      </p:tavLst>
                                    </p:anim>
                                    <p:anim calcmode="lin" valueType="num">
                                      <p:cBhvr>
                                        <p:cTn id="25" dur="500"/>
                                        <p:tgtEl>
                                          <p:spTgt spid="96"/>
                                        </p:tgtEl>
                                        <p:attrNameLst>
                                          <p:attrName>ppt_h</p:attrName>
                                        </p:attrNameLst>
                                      </p:cBhvr>
                                      <p:tavLst>
                                        <p:tav tm="0">
                                          <p:val>
                                            <p:strVal val="ppt_h"/>
                                          </p:val>
                                        </p:tav>
                                        <p:tav tm="100000">
                                          <p:val>
                                            <p:strVal val="ppt_h"/>
                                          </p:val>
                                        </p:tav>
                                      </p:tavLst>
                                    </p:anim>
                                    <p:anim calcmode="lin" valueType="num">
                                      <p:cBhvr>
                                        <p:cTn id="26" dur="500"/>
                                        <p:tgtEl>
                                          <p:spTgt spid="96"/>
                                        </p:tgtEl>
                                        <p:attrNameLst>
                                          <p:attrName>ppt_x</p:attrName>
                                        </p:attrNameLst>
                                      </p:cBhvr>
                                      <p:tavLst>
                                        <p:tav tm="0">
                                          <p:val>
                                            <p:strVal val="ppt_x"/>
                                          </p:val>
                                        </p:tav>
                                        <p:tav tm="100000">
                                          <p:val>
                                            <p:strVal val="ppt_x-.2"/>
                                          </p:val>
                                        </p:tav>
                                      </p:tavLst>
                                    </p:anim>
                                    <p:anim calcmode="lin" valueType="num">
                                      <p:cBhvr>
                                        <p:cTn id="27" dur="500"/>
                                        <p:tgtEl>
                                          <p:spTgt spid="96"/>
                                        </p:tgtEl>
                                        <p:attrNameLst>
                                          <p:attrName>ppt_y</p:attrName>
                                        </p:attrNameLst>
                                      </p:cBhvr>
                                      <p:tavLst>
                                        <p:tav tm="0">
                                          <p:val>
                                            <p:strVal val="ppt_y"/>
                                          </p:val>
                                        </p:tav>
                                        <p:tav tm="100000">
                                          <p:val>
                                            <p:strVal val="ppt_y"/>
                                          </p:val>
                                        </p:tav>
                                      </p:tavLst>
                                    </p:anim>
                                    <p:animEffect transition="out" filter="fade">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4"/>
                                        </p:tgtEl>
                                        <p:attrNameLst>
                                          <p:attrName>ppt_w</p:attrName>
                                        </p:attrNameLst>
                                      </p:cBhvr>
                                      <p:tavLst>
                                        <p:tav tm="0">
                                          <p:val>
                                            <p:strVal val="ppt_w"/>
                                          </p:val>
                                        </p:tav>
                                        <p:tav tm="100000">
                                          <p:val>
                                            <p:strVal val="ppt_w*0.05"/>
                                          </p:val>
                                        </p:tav>
                                      </p:tavLst>
                                    </p:anim>
                                    <p:anim calcmode="lin" valueType="num">
                                      <p:cBhvr>
                                        <p:cTn id="32" dur="500"/>
                                        <p:tgtEl>
                                          <p:spTgt spid="4"/>
                                        </p:tgtEl>
                                        <p:attrNameLst>
                                          <p:attrName>ppt_h</p:attrName>
                                        </p:attrNameLst>
                                      </p:cBhvr>
                                      <p:tavLst>
                                        <p:tav tm="0">
                                          <p:val>
                                            <p:strVal val="ppt_h"/>
                                          </p:val>
                                        </p:tav>
                                        <p:tav tm="100000">
                                          <p:val>
                                            <p:strVal val="ppt_h"/>
                                          </p:val>
                                        </p:tav>
                                      </p:tavLst>
                                    </p:anim>
                                    <p:anim calcmode="lin" valueType="num">
                                      <p:cBhvr>
                                        <p:cTn id="33" dur="500"/>
                                        <p:tgtEl>
                                          <p:spTgt spid="4"/>
                                        </p:tgtEl>
                                        <p:attrNameLst>
                                          <p:attrName>ppt_x</p:attrName>
                                        </p:attrNameLst>
                                      </p:cBhvr>
                                      <p:tavLst>
                                        <p:tav tm="0">
                                          <p:val>
                                            <p:strVal val="ppt_x"/>
                                          </p:val>
                                        </p:tav>
                                        <p:tav tm="100000">
                                          <p:val>
                                            <p:strVal val="ppt_x-.2"/>
                                          </p:val>
                                        </p:tav>
                                      </p:tavLst>
                                    </p:anim>
                                    <p:anim calcmode="lin" valueType="num">
                                      <p:cBhvr>
                                        <p:cTn id="34" dur="500"/>
                                        <p:tgtEl>
                                          <p:spTgt spid="4"/>
                                        </p:tgtEl>
                                        <p:attrNameLst>
                                          <p:attrName>ppt_y</p:attrName>
                                        </p:attrNameLst>
                                      </p:cBhvr>
                                      <p:tavLst>
                                        <p:tav tm="0">
                                          <p:val>
                                            <p:strVal val="ppt_y"/>
                                          </p:val>
                                        </p:tav>
                                        <p:tav tm="100000">
                                          <p:val>
                                            <p:strVal val="ppt_y"/>
                                          </p:val>
                                        </p:tav>
                                      </p:tavLst>
                                    </p:anim>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78" name="Picture 2" descr="115_1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 name="Group 4"/>
          <p:cNvGrpSpPr>
            <a:grpSpLocks/>
          </p:cNvGrpSpPr>
          <p:nvPr/>
        </p:nvGrpSpPr>
        <p:grpSpPr bwMode="auto">
          <a:xfrm>
            <a:off x="5635625" y="1917700"/>
            <a:ext cx="2322513" cy="2560638"/>
            <a:chOff x="3550" y="502"/>
            <a:chExt cx="1463" cy="1613"/>
          </a:xfrm>
        </p:grpSpPr>
        <p:sp>
          <p:nvSpPr>
            <p:cNvPr id="67647" name="Oval 5"/>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8" name="Oval 6"/>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9" name="Oval 7"/>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0" name="Oval 8"/>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1" name="Oval 9"/>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2" name="Oval 10"/>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3" name="Oval 11"/>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4" name="Oval 12"/>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5" name="Oval 13"/>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6" name="Oval 14"/>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7" name="Oval 15"/>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8" name="Oval 16"/>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9" name="Oval 17"/>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0" name="Oval 18"/>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1" name="Oval 19"/>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20"/>
          <p:cNvGrpSpPr>
            <a:grpSpLocks/>
          </p:cNvGrpSpPr>
          <p:nvPr/>
        </p:nvGrpSpPr>
        <p:grpSpPr bwMode="auto">
          <a:xfrm>
            <a:off x="927100" y="1423988"/>
            <a:ext cx="3286125" cy="3281362"/>
            <a:chOff x="584" y="191"/>
            <a:chExt cx="2070" cy="2067"/>
          </a:xfrm>
        </p:grpSpPr>
        <p:sp>
          <p:nvSpPr>
            <p:cNvPr id="67635" name="Oval 21"/>
            <p:cNvSpPr>
              <a:spLocks noChangeArrowheads="1"/>
            </p:cNvSpPr>
            <p:nvPr/>
          </p:nvSpPr>
          <p:spPr bwMode="auto">
            <a:xfrm>
              <a:off x="1503" y="314"/>
              <a:ext cx="348" cy="55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6" name="Oval 22"/>
            <p:cNvSpPr>
              <a:spLocks noChangeArrowheads="1"/>
            </p:cNvSpPr>
            <p:nvPr/>
          </p:nvSpPr>
          <p:spPr bwMode="auto">
            <a:xfrm rot="1683787" flipH="1">
              <a:off x="1934" y="1337"/>
              <a:ext cx="720" cy="40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7" name="Oval 23"/>
            <p:cNvSpPr>
              <a:spLocks noChangeArrowheads="1"/>
            </p:cNvSpPr>
            <p:nvPr/>
          </p:nvSpPr>
          <p:spPr bwMode="auto">
            <a:xfrm rot="613854">
              <a:off x="1952" y="868"/>
              <a:ext cx="281" cy="46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8" name="Oval 24"/>
            <p:cNvSpPr>
              <a:spLocks noChangeArrowheads="1"/>
            </p:cNvSpPr>
            <p:nvPr/>
          </p:nvSpPr>
          <p:spPr bwMode="auto">
            <a:xfrm rot="613854">
              <a:off x="1536" y="1440"/>
              <a:ext cx="336" cy="81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9" name="Oval 25"/>
            <p:cNvSpPr>
              <a:spLocks noChangeArrowheads="1"/>
            </p:cNvSpPr>
            <p:nvPr/>
          </p:nvSpPr>
          <p:spPr bwMode="auto">
            <a:xfrm>
              <a:off x="1056" y="912"/>
              <a:ext cx="528" cy="96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0" name="Oval 26"/>
            <p:cNvSpPr>
              <a:spLocks noChangeArrowheads="1"/>
            </p:cNvSpPr>
            <p:nvPr/>
          </p:nvSpPr>
          <p:spPr bwMode="auto">
            <a:xfrm rot="613854">
              <a:off x="1584" y="720"/>
              <a:ext cx="52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1" name="Oval 27"/>
            <p:cNvSpPr>
              <a:spLocks noChangeArrowheads="1"/>
            </p:cNvSpPr>
            <p:nvPr/>
          </p:nvSpPr>
          <p:spPr bwMode="auto">
            <a:xfrm rot="-1205321">
              <a:off x="584" y="958"/>
              <a:ext cx="816" cy="48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2" name="Oval 28"/>
            <p:cNvSpPr>
              <a:spLocks noChangeArrowheads="1"/>
            </p:cNvSpPr>
            <p:nvPr/>
          </p:nvSpPr>
          <p:spPr bwMode="auto">
            <a:xfrm rot="737102">
              <a:off x="713" y="826"/>
              <a:ext cx="672"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3" name="Oval 29"/>
            <p:cNvSpPr>
              <a:spLocks noChangeArrowheads="1"/>
            </p:cNvSpPr>
            <p:nvPr/>
          </p:nvSpPr>
          <p:spPr bwMode="auto">
            <a:xfrm rot="737102">
              <a:off x="912" y="413"/>
              <a:ext cx="672"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4" name="Oval 30"/>
            <p:cNvSpPr>
              <a:spLocks noChangeArrowheads="1"/>
            </p:cNvSpPr>
            <p:nvPr/>
          </p:nvSpPr>
          <p:spPr bwMode="auto">
            <a:xfrm rot="20862898" flipH="1">
              <a:off x="1829" y="623"/>
              <a:ext cx="672" cy="38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5" name="Oval 31"/>
            <p:cNvSpPr>
              <a:spLocks noChangeArrowheads="1"/>
            </p:cNvSpPr>
            <p:nvPr/>
          </p:nvSpPr>
          <p:spPr bwMode="auto">
            <a:xfrm rot="737102">
              <a:off x="1525" y="1102"/>
              <a:ext cx="384" cy="43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6" name="Oval 32"/>
            <p:cNvSpPr>
              <a:spLocks noChangeArrowheads="1"/>
            </p:cNvSpPr>
            <p:nvPr/>
          </p:nvSpPr>
          <p:spPr bwMode="auto">
            <a:xfrm rot="737102">
              <a:off x="1727" y="191"/>
              <a:ext cx="432" cy="62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33"/>
          <p:cNvGrpSpPr>
            <a:grpSpLocks/>
          </p:cNvGrpSpPr>
          <p:nvPr/>
        </p:nvGrpSpPr>
        <p:grpSpPr bwMode="auto">
          <a:xfrm>
            <a:off x="1600200" y="1951038"/>
            <a:ext cx="6318250" cy="2498725"/>
            <a:chOff x="1008" y="523"/>
            <a:chExt cx="3980" cy="1574"/>
          </a:xfrm>
        </p:grpSpPr>
        <p:sp>
          <p:nvSpPr>
            <p:cNvPr id="110"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1"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2"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3"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4"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5"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6"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7"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8"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9"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0"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1"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67592" name="Group 46"/>
          <p:cNvGrpSpPr>
            <a:grpSpLocks/>
          </p:cNvGrpSpPr>
          <p:nvPr/>
        </p:nvGrpSpPr>
        <p:grpSpPr bwMode="auto">
          <a:xfrm>
            <a:off x="5562600" y="1958975"/>
            <a:ext cx="3011488" cy="2671763"/>
            <a:chOff x="3504" y="525"/>
            <a:chExt cx="1897" cy="1683"/>
          </a:xfrm>
        </p:grpSpPr>
        <p:sp>
          <p:nvSpPr>
            <p:cNvPr id="67594" name="Oval 47"/>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5" name="Oval 48"/>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6" name="Oval 49"/>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7" name="Oval 50"/>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8" name="Oval 51"/>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9" name="Oval 52"/>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0" name="Oval 53"/>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1" name="Oval 54"/>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2" name="Oval 55"/>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3" name="Oval 56"/>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4" name="Oval 57"/>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5" name="Oval 58"/>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6" name="Oval 59"/>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7" name="Oval 60"/>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8" name="Oval 61"/>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9" name="Oval 62"/>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0" name="Oval 63"/>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1" name="Oval 64"/>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2" name="Oval 65"/>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3" name="Oval 66"/>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4" name="Oval 67"/>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5" name="Oval 68"/>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6" name="Oval 69"/>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7" name="Oval 70"/>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8" name="Oval 71"/>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9" name="Oval 72"/>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0" name="Oval 73"/>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1" name="Oval 74"/>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2" name="Oval 75"/>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3" name="Title 2"/>
          <p:cNvSpPr>
            <a:spLocks noGrp="1"/>
          </p:cNvSpPr>
          <p:nvPr>
            <p:ph type="title"/>
          </p:nvPr>
        </p:nvSpPr>
        <p:spPr/>
        <p:txBody>
          <a:bodyPr/>
          <a:lstStyle/>
          <a:p>
            <a:r>
              <a:rPr lang="en-US" dirty="0" smtClean="0"/>
              <a:t>Visual Words</a:t>
            </a:r>
            <a:endParaRPr lang="en-US" dirty="0"/>
          </a:p>
        </p:txBody>
      </p:sp>
    </p:spTree>
    <p:extLst>
      <p:ext uri="{BB962C8B-B14F-4D97-AF65-F5344CB8AC3E}">
        <p14:creationId xmlns:p14="http://schemas.microsoft.com/office/powerpoint/2010/main" val="68975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anim calcmode="lin" valueType="num">
                                      <p:cBhvr>
                                        <p:cTn id="8" dur="500" fill="hold"/>
                                        <p:tgtEl>
                                          <p:spTgt spid="78"/>
                                        </p:tgtEl>
                                        <p:attrNameLst>
                                          <p:attrName>ppt_x</p:attrName>
                                        </p:attrNameLst>
                                      </p:cBhvr>
                                      <p:tavLst>
                                        <p:tav tm="0">
                                          <p:val>
                                            <p:strVal val="#ppt_x"/>
                                          </p:val>
                                        </p:tav>
                                        <p:tav tm="100000">
                                          <p:val>
                                            <p:strVal val="#ppt_x"/>
                                          </p:val>
                                        </p:tav>
                                      </p:tavLst>
                                    </p:anim>
                                    <p:anim calcmode="lin" valueType="num">
                                      <p:cBhvr>
                                        <p:cTn id="9" dur="500" fill="hold"/>
                                        <p:tgtEl>
                                          <p:spTgt spid="7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subTnLst>
                                    <p:set>
                                      <p:cBhvr override="childStyle">
                                        <p:cTn dur="1" fill="hold" display="0" masterRel="sameClick" afterEffect="1">
                                          <p:stCondLst>
                                            <p:cond evt="end" delay="0">
                                              <p:tn val="15"/>
                                            </p:cond>
                                          </p:stCondLst>
                                        </p:cTn>
                                        <p:tgtEl>
                                          <p:spTgt spid="5"/>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78"/>
                                        </p:tgtEl>
                                        <p:attrNameLst>
                                          <p:attrName>ppt_w</p:attrName>
                                        </p:attrNameLst>
                                      </p:cBhvr>
                                      <p:tavLst>
                                        <p:tav tm="0">
                                          <p:val>
                                            <p:strVal val="ppt_w"/>
                                          </p:val>
                                        </p:tav>
                                        <p:tav tm="100000">
                                          <p:val>
                                            <p:strVal val="ppt_w*0.05"/>
                                          </p:val>
                                        </p:tav>
                                      </p:tavLst>
                                    </p:anim>
                                    <p:anim calcmode="lin" valueType="num">
                                      <p:cBhvr>
                                        <p:cTn id="24" dur="500"/>
                                        <p:tgtEl>
                                          <p:spTgt spid="78"/>
                                        </p:tgtEl>
                                        <p:attrNameLst>
                                          <p:attrName>ppt_h</p:attrName>
                                        </p:attrNameLst>
                                      </p:cBhvr>
                                      <p:tavLst>
                                        <p:tav tm="0">
                                          <p:val>
                                            <p:strVal val="ppt_h"/>
                                          </p:val>
                                        </p:tav>
                                        <p:tav tm="100000">
                                          <p:val>
                                            <p:strVal val="ppt_h"/>
                                          </p:val>
                                        </p:tav>
                                      </p:tavLst>
                                    </p:anim>
                                    <p:anim calcmode="lin" valueType="num">
                                      <p:cBhvr>
                                        <p:cTn id="25" dur="500"/>
                                        <p:tgtEl>
                                          <p:spTgt spid="78"/>
                                        </p:tgtEl>
                                        <p:attrNameLst>
                                          <p:attrName>ppt_x</p:attrName>
                                        </p:attrNameLst>
                                      </p:cBhvr>
                                      <p:tavLst>
                                        <p:tav tm="0">
                                          <p:val>
                                            <p:strVal val="ppt_x"/>
                                          </p:val>
                                        </p:tav>
                                        <p:tav tm="100000">
                                          <p:val>
                                            <p:strVal val="ppt_x-.2"/>
                                          </p:val>
                                        </p:tav>
                                      </p:tavLst>
                                    </p:anim>
                                    <p:anim calcmode="lin" valueType="num">
                                      <p:cBhvr>
                                        <p:cTn id="26" dur="500"/>
                                        <p:tgtEl>
                                          <p:spTgt spid="78"/>
                                        </p:tgtEl>
                                        <p:attrNameLst>
                                          <p:attrName>ppt_y</p:attrName>
                                        </p:attrNameLst>
                                      </p:cBhvr>
                                      <p:tavLst>
                                        <p:tav tm="0">
                                          <p:val>
                                            <p:strVal val="ppt_y"/>
                                          </p:val>
                                        </p:tav>
                                        <p:tav tm="100000">
                                          <p:val>
                                            <p:strVal val="ppt_y"/>
                                          </p:val>
                                        </p:tav>
                                      </p:tavLst>
                                    </p:anim>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4"/>
                                        </p:tgtEl>
                                        <p:attrNameLst>
                                          <p:attrName>ppt_w</p:attrName>
                                        </p:attrNameLst>
                                      </p:cBhvr>
                                      <p:tavLst>
                                        <p:tav tm="0">
                                          <p:val>
                                            <p:strVal val="ppt_w"/>
                                          </p:val>
                                        </p:tav>
                                        <p:tav tm="100000">
                                          <p:val>
                                            <p:strVal val="ppt_w*0.05"/>
                                          </p:val>
                                        </p:tav>
                                      </p:tavLst>
                                    </p:anim>
                                    <p:anim calcmode="lin" valueType="num">
                                      <p:cBhvr>
                                        <p:cTn id="31" dur="500"/>
                                        <p:tgtEl>
                                          <p:spTgt spid="4"/>
                                        </p:tgtEl>
                                        <p:attrNameLst>
                                          <p:attrName>ppt_h</p:attrName>
                                        </p:attrNameLst>
                                      </p:cBhvr>
                                      <p:tavLst>
                                        <p:tav tm="0">
                                          <p:val>
                                            <p:strVal val="ppt_h"/>
                                          </p:val>
                                        </p:tav>
                                        <p:tav tm="100000">
                                          <p:val>
                                            <p:strVal val="ppt_h"/>
                                          </p:val>
                                        </p:tav>
                                      </p:tavLst>
                                    </p:anim>
                                    <p:anim calcmode="lin" valueType="num">
                                      <p:cBhvr>
                                        <p:cTn id="32" dur="500"/>
                                        <p:tgtEl>
                                          <p:spTgt spid="4"/>
                                        </p:tgtEl>
                                        <p:attrNameLst>
                                          <p:attrName>ppt_x</p:attrName>
                                        </p:attrNameLst>
                                      </p:cBhvr>
                                      <p:tavLst>
                                        <p:tav tm="0">
                                          <p:val>
                                            <p:strVal val="ppt_x"/>
                                          </p:val>
                                        </p:tav>
                                        <p:tav tm="100000">
                                          <p:val>
                                            <p:strVal val="ppt_x-.2"/>
                                          </p:val>
                                        </p:tav>
                                      </p:tavLst>
                                    </p:anim>
                                    <p:anim calcmode="lin" valueType="num">
                                      <p:cBhvr>
                                        <p:cTn id="33" dur="500"/>
                                        <p:tgtEl>
                                          <p:spTgt spid="4"/>
                                        </p:tgtEl>
                                        <p:attrNameLst>
                                          <p:attrName>ppt_y</p:attrName>
                                        </p:attrNameLst>
                                      </p:cBhvr>
                                      <p:tavLst>
                                        <p:tav tm="0">
                                          <p:val>
                                            <p:strVal val="ppt_y"/>
                                          </p:val>
                                        </p:tav>
                                        <p:tav tm="100000">
                                          <p:val>
                                            <p:strVal val="ppt_y"/>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smtClean="0">
                <a:latin typeface="Arial" pitchFamily="34" charset="0"/>
                <a:cs typeface="Arial" pitchFamily="34" charset="0"/>
              </a:rPr>
              <a:t>Visual Words</a:t>
            </a:r>
            <a:endParaRPr lang="en-US" dirty="0" smtClean="0">
              <a:latin typeface="Arial" pitchFamily="34" charset="0"/>
              <a:cs typeface="Arial" pitchFamily="34" charset="0"/>
            </a:endParaRPr>
          </a:p>
        </p:txBody>
      </p:sp>
      <p:sp>
        <p:nvSpPr>
          <p:cNvPr id="68611"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124" name="Picture 2" descr="115_1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4" name="Group 4"/>
          <p:cNvGrpSpPr>
            <a:grpSpLocks/>
          </p:cNvGrpSpPr>
          <p:nvPr/>
        </p:nvGrpSpPr>
        <p:grpSpPr bwMode="auto">
          <a:xfrm>
            <a:off x="762000" y="1870075"/>
            <a:ext cx="3863975" cy="2670175"/>
            <a:chOff x="480" y="472"/>
            <a:chExt cx="2434" cy="1682"/>
          </a:xfrm>
        </p:grpSpPr>
        <p:sp>
          <p:nvSpPr>
            <p:cNvPr id="68714" name="Oval 5"/>
            <p:cNvSpPr>
              <a:spLocks noChangeArrowheads="1"/>
            </p:cNvSpPr>
            <p:nvPr/>
          </p:nvSpPr>
          <p:spPr bwMode="auto">
            <a:xfrm rot="613854">
              <a:off x="959" y="1444"/>
              <a:ext cx="384" cy="43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5" name="Oval 6"/>
            <p:cNvSpPr>
              <a:spLocks noChangeArrowheads="1"/>
            </p:cNvSpPr>
            <p:nvPr/>
          </p:nvSpPr>
          <p:spPr bwMode="auto">
            <a:xfrm rot="613854">
              <a:off x="814" y="575"/>
              <a:ext cx="384" cy="33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6" name="Oval 7"/>
            <p:cNvSpPr>
              <a:spLocks noChangeArrowheads="1"/>
            </p:cNvSpPr>
            <p:nvPr/>
          </p:nvSpPr>
          <p:spPr bwMode="auto">
            <a:xfrm>
              <a:off x="480" y="864"/>
              <a:ext cx="463" cy="81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7" name="Oval 8"/>
            <p:cNvSpPr>
              <a:spLocks noChangeArrowheads="1"/>
            </p:cNvSpPr>
            <p:nvPr/>
          </p:nvSpPr>
          <p:spPr bwMode="auto">
            <a:xfrm rot="-659712">
              <a:off x="714" y="1546"/>
              <a:ext cx="288" cy="24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8" name="Oval 9"/>
            <p:cNvSpPr>
              <a:spLocks noChangeArrowheads="1"/>
            </p:cNvSpPr>
            <p:nvPr/>
          </p:nvSpPr>
          <p:spPr bwMode="auto">
            <a:xfrm rot="-659712">
              <a:off x="964" y="815"/>
              <a:ext cx="384" cy="38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9" name="Oval 10"/>
            <p:cNvSpPr>
              <a:spLocks noChangeArrowheads="1"/>
            </p:cNvSpPr>
            <p:nvPr/>
          </p:nvSpPr>
          <p:spPr bwMode="auto">
            <a:xfrm rot="-659712">
              <a:off x="1160" y="662"/>
              <a:ext cx="472" cy="48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0" name="Oval 11"/>
            <p:cNvSpPr>
              <a:spLocks noChangeArrowheads="1"/>
            </p:cNvSpPr>
            <p:nvPr/>
          </p:nvSpPr>
          <p:spPr bwMode="auto">
            <a:xfrm rot="-659712">
              <a:off x="1571" y="992"/>
              <a:ext cx="384" cy="14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1" name="Oval 12"/>
            <p:cNvSpPr>
              <a:spLocks noChangeArrowheads="1"/>
            </p:cNvSpPr>
            <p:nvPr/>
          </p:nvSpPr>
          <p:spPr bwMode="auto">
            <a:xfrm rot="-323525">
              <a:off x="1932" y="1240"/>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2" name="Oval 13"/>
            <p:cNvSpPr>
              <a:spLocks noChangeArrowheads="1"/>
            </p:cNvSpPr>
            <p:nvPr/>
          </p:nvSpPr>
          <p:spPr bwMode="auto">
            <a:xfrm rot="-323525">
              <a:off x="1891" y="1465"/>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3" name="Oval 14"/>
            <p:cNvSpPr>
              <a:spLocks noChangeArrowheads="1"/>
            </p:cNvSpPr>
            <p:nvPr/>
          </p:nvSpPr>
          <p:spPr bwMode="auto">
            <a:xfrm rot="-323525">
              <a:off x="1942" y="1134"/>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4" name="Oval 15"/>
            <p:cNvSpPr>
              <a:spLocks noChangeArrowheads="1"/>
            </p:cNvSpPr>
            <p:nvPr/>
          </p:nvSpPr>
          <p:spPr bwMode="auto">
            <a:xfrm rot="613854">
              <a:off x="1001" y="1057"/>
              <a:ext cx="410" cy="4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5" name="Oval 16"/>
            <p:cNvSpPr>
              <a:spLocks noChangeArrowheads="1"/>
            </p:cNvSpPr>
            <p:nvPr/>
          </p:nvSpPr>
          <p:spPr bwMode="auto">
            <a:xfrm rot="-323525">
              <a:off x="1824" y="1677"/>
              <a:ext cx="236" cy="16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6" name="Oval 17"/>
            <p:cNvSpPr>
              <a:spLocks noChangeArrowheads="1"/>
            </p:cNvSpPr>
            <p:nvPr/>
          </p:nvSpPr>
          <p:spPr bwMode="auto">
            <a:xfrm rot="-323525">
              <a:off x="1879" y="813"/>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7" name="Oval 18"/>
            <p:cNvSpPr>
              <a:spLocks noChangeArrowheads="1"/>
            </p:cNvSpPr>
            <p:nvPr/>
          </p:nvSpPr>
          <p:spPr bwMode="auto">
            <a:xfrm rot="608847">
              <a:off x="1779" y="612"/>
              <a:ext cx="25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8" name="Oval 19"/>
            <p:cNvSpPr>
              <a:spLocks noChangeArrowheads="1"/>
            </p:cNvSpPr>
            <p:nvPr/>
          </p:nvSpPr>
          <p:spPr bwMode="auto">
            <a:xfrm rot="608847">
              <a:off x="1680" y="480"/>
              <a:ext cx="189" cy="15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9" name="Oval 20"/>
            <p:cNvSpPr>
              <a:spLocks noChangeArrowheads="1"/>
            </p:cNvSpPr>
            <p:nvPr/>
          </p:nvSpPr>
          <p:spPr bwMode="auto">
            <a:xfrm rot="608847">
              <a:off x="971" y="472"/>
              <a:ext cx="432"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0" name="Oval 21"/>
            <p:cNvSpPr>
              <a:spLocks noChangeArrowheads="1"/>
            </p:cNvSpPr>
            <p:nvPr/>
          </p:nvSpPr>
          <p:spPr bwMode="auto">
            <a:xfrm rot="608847">
              <a:off x="1531" y="1007"/>
              <a:ext cx="449" cy="62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1" name="Oval 22"/>
            <p:cNvSpPr>
              <a:spLocks noChangeArrowheads="1"/>
            </p:cNvSpPr>
            <p:nvPr/>
          </p:nvSpPr>
          <p:spPr bwMode="auto">
            <a:xfrm rot="608847">
              <a:off x="1854" y="643"/>
              <a:ext cx="1060" cy="115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2" name="Oval 23"/>
            <p:cNvSpPr>
              <a:spLocks noChangeArrowheads="1"/>
            </p:cNvSpPr>
            <p:nvPr/>
          </p:nvSpPr>
          <p:spPr bwMode="auto">
            <a:xfrm rot="1501949">
              <a:off x="1346" y="1452"/>
              <a:ext cx="528" cy="70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24"/>
          <p:cNvGrpSpPr>
            <a:grpSpLocks/>
          </p:cNvGrpSpPr>
          <p:nvPr/>
        </p:nvGrpSpPr>
        <p:grpSpPr bwMode="auto">
          <a:xfrm>
            <a:off x="1066800" y="1890713"/>
            <a:ext cx="7467600" cy="2227262"/>
            <a:chOff x="672" y="485"/>
            <a:chExt cx="4704" cy="1403"/>
          </a:xfrm>
        </p:grpSpPr>
        <p:sp>
          <p:nvSpPr>
            <p:cNvPr id="147" name="Line 25"/>
            <p:cNvSpPr>
              <a:spLocks noChangeShapeType="1"/>
            </p:cNvSpPr>
            <p:nvPr/>
          </p:nvSpPr>
          <p:spPr bwMode="auto">
            <a:xfrm flipV="1">
              <a:off x="2054" y="1152"/>
              <a:ext cx="3322" cy="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8" name="Line 26"/>
            <p:cNvSpPr>
              <a:spLocks noChangeShapeType="1"/>
            </p:cNvSpPr>
            <p:nvPr/>
          </p:nvSpPr>
          <p:spPr bwMode="auto">
            <a:xfrm flipV="1">
              <a:off x="1776" y="978"/>
              <a:ext cx="3279" cy="3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9" name="Line 27"/>
            <p:cNvSpPr>
              <a:spLocks noChangeShapeType="1"/>
            </p:cNvSpPr>
            <p:nvPr/>
          </p:nvSpPr>
          <p:spPr bwMode="auto">
            <a:xfrm>
              <a:off x="2385" y="1209"/>
              <a:ext cx="2079" cy="2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0" name="Line 28"/>
            <p:cNvSpPr>
              <a:spLocks noChangeShapeType="1"/>
            </p:cNvSpPr>
            <p:nvPr/>
          </p:nvSpPr>
          <p:spPr bwMode="auto">
            <a:xfrm>
              <a:off x="1602" y="1809"/>
              <a:ext cx="2726" cy="7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1" name="Line 29"/>
            <p:cNvSpPr>
              <a:spLocks noChangeShapeType="1"/>
            </p:cNvSpPr>
            <p:nvPr/>
          </p:nvSpPr>
          <p:spPr bwMode="auto">
            <a:xfrm>
              <a:off x="1152" y="1680"/>
              <a:ext cx="3062" cy="1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2" name="Line 30"/>
            <p:cNvSpPr>
              <a:spLocks noChangeShapeType="1"/>
            </p:cNvSpPr>
            <p:nvPr/>
          </p:nvSpPr>
          <p:spPr bwMode="auto">
            <a:xfrm>
              <a:off x="1948" y="1754"/>
              <a:ext cx="2973" cy="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3" name="Line 31"/>
            <p:cNvSpPr>
              <a:spLocks noChangeShapeType="1"/>
            </p:cNvSpPr>
            <p:nvPr/>
          </p:nvSpPr>
          <p:spPr bwMode="auto">
            <a:xfrm>
              <a:off x="1993" y="1571"/>
              <a:ext cx="2289" cy="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4" name="Line 32"/>
            <p:cNvSpPr>
              <a:spLocks noChangeShapeType="1"/>
            </p:cNvSpPr>
            <p:nvPr/>
          </p:nvSpPr>
          <p:spPr bwMode="auto">
            <a:xfrm flipV="1">
              <a:off x="2064" y="841"/>
              <a:ext cx="1744" cy="5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5" name="Line 33"/>
            <p:cNvSpPr>
              <a:spLocks noChangeShapeType="1"/>
            </p:cNvSpPr>
            <p:nvPr/>
          </p:nvSpPr>
          <p:spPr bwMode="auto">
            <a:xfrm>
              <a:off x="1968" y="912"/>
              <a:ext cx="2253" cy="2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6" name="Line 34"/>
            <p:cNvSpPr>
              <a:spLocks noChangeShapeType="1"/>
            </p:cNvSpPr>
            <p:nvPr/>
          </p:nvSpPr>
          <p:spPr bwMode="auto">
            <a:xfrm flipV="1">
              <a:off x="1776" y="731"/>
              <a:ext cx="1945" cy="32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35"/>
            <p:cNvSpPr>
              <a:spLocks noChangeShapeType="1"/>
            </p:cNvSpPr>
            <p:nvPr/>
          </p:nvSpPr>
          <p:spPr bwMode="auto">
            <a:xfrm>
              <a:off x="1920" y="720"/>
              <a:ext cx="2392"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36"/>
            <p:cNvSpPr>
              <a:spLocks noChangeShapeType="1"/>
            </p:cNvSpPr>
            <p:nvPr/>
          </p:nvSpPr>
          <p:spPr bwMode="auto">
            <a:xfrm>
              <a:off x="1776" y="576"/>
              <a:ext cx="2931" cy="5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37"/>
            <p:cNvSpPr>
              <a:spLocks noChangeShapeType="1"/>
            </p:cNvSpPr>
            <p:nvPr/>
          </p:nvSpPr>
          <p:spPr bwMode="auto">
            <a:xfrm flipV="1">
              <a:off x="1392" y="632"/>
              <a:ext cx="3400" cy="2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38"/>
            <p:cNvSpPr>
              <a:spLocks noChangeShapeType="1"/>
            </p:cNvSpPr>
            <p:nvPr/>
          </p:nvSpPr>
          <p:spPr bwMode="auto">
            <a:xfrm>
              <a:off x="1200" y="624"/>
              <a:ext cx="3643" cy="24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39"/>
            <p:cNvSpPr>
              <a:spLocks noChangeShapeType="1"/>
            </p:cNvSpPr>
            <p:nvPr/>
          </p:nvSpPr>
          <p:spPr bwMode="auto">
            <a:xfrm>
              <a:off x="1000" y="742"/>
              <a:ext cx="3885" cy="19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40"/>
            <p:cNvSpPr>
              <a:spLocks noChangeShapeType="1"/>
            </p:cNvSpPr>
            <p:nvPr/>
          </p:nvSpPr>
          <p:spPr bwMode="auto">
            <a:xfrm flipV="1">
              <a:off x="1152" y="515"/>
              <a:ext cx="3575" cy="49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41"/>
            <p:cNvSpPr>
              <a:spLocks noChangeShapeType="1"/>
            </p:cNvSpPr>
            <p:nvPr/>
          </p:nvSpPr>
          <p:spPr bwMode="auto">
            <a:xfrm flipV="1">
              <a:off x="1200" y="742"/>
              <a:ext cx="3568"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42"/>
            <p:cNvSpPr>
              <a:spLocks noChangeShapeType="1"/>
            </p:cNvSpPr>
            <p:nvPr/>
          </p:nvSpPr>
          <p:spPr bwMode="auto">
            <a:xfrm flipV="1">
              <a:off x="864" y="1316"/>
              <a:ext cx="2885" cy="3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43"/>
            <p:cNvSpPr>
              <a:spLocks noChangeShapeType="1"/>
            </p:cNvSpPr>
            <p:nvPr/>
          </p:nvSpPr>
          <p:spPr bwMode="auto">
            <a:xfrm flipV="1">
              <a:off x="672" y="485"/>
              <a:ext cx="3878" cy="8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6" name="Group 44"/>
          <p:cNvGrpSpPr>
            <a:grpSpLocks/>
          </p:cNvGrpSpPr>
          <p:nvPr/>
        </p:nvGrpSpPr>
        <p:grpSpPr bwMode="auto">
          <a:xfrm>
            <a:off x="5889625" y="1881188"/>
            <a:ext cx="2647950" cy="2262187"/>
            <a:chOff x="3710" y="479"/>
            <a:chExt cx="1668" cy="1425"/>
          </a:xfrm>
        </p:grpSpPr>
        <p:sp>
          <p:nvSpPr>
            <p:cNvPr id="68675" name="Oval 45"/>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6" name="Oval 46"/>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7" name="Oval 47"/>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8" name="Oval 48"/>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9" name="Oval 4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0" name="Oval 50"/>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1" name="Oval 51"/>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2" name="Oval 52"/>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3" name="Oval 53"/>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4" name="Oval 54"/>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5" name="Oval 55"/>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6" name="Oval 56"/>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7" name="Oval 57"/>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8" name="Oval 58"/>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9" name="Oval 59"/>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0" name="Oval 60"/>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1" name="Oval 61"/>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2" name="Oval 62"/>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3" name="Oval 63"/>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4" name="Oval 64"/>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8617" name="Group 65"/>
          <p:cNvGrpSpPr>
            <a:grpSpLocks/>
          </p:cNvGrpSpPr>
          <p:nvPr/>
        </p:nvGrpSpPr>
        <p:grpSpPr bwMode="auto">
          <a:xfrm>
            <a:off x="5562600" y="1806575"/>
            <a:ext cx="3011488" cy="2824163"/>
            <a:chOff x="3504" y="432"/>
            <a:chExt cx="1897" cy="1779"/>
          </a:xfrm>
        </p:grpSpPr>
        <p:grpSp>
          <p:nvGrpSpPr>
            <p:cNvPr id="68619" name="Group 66"/>
            <p:cNvGrpSpPr>
              <a:grpSpLocks/>
            </p:cNvGrpSpPr>
            <p:nvPr/>
          </p:nvGrpSpPr>
          <p:grpSpPr bwMode="auto">
            <a:xfrm>
              <a:off x="4075" y="432"/>
              <a:ext cx="1075" cy="1355"/>
              <a:chOff x="4075" y="432"/>
              <a:chExt cx="1075" cy="1355"/>
            </a:xfrm>
          </p:grpSpPr>
          <p:sp>
            <p:nvSpPr>
              <p:cNvPr id="68666" name="Oval 67"/>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7" name="Oval 68"/>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8" name="Oval 69"/>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9" name="Oval 70"/>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0" name="Oval 71"/>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1" name="Oval 72"/>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2" name="Oval 73"/>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3" name="Oval 74"/>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4" name="Oval 75"/>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8620" name="Group 76"/>
            <p:cNvGrpSpPr>
              <a:grpSpLocks/>
            </p:cNvGrpSpPr>
            <p:nvPr/>
          </p:nvGrpSpPr>
          <p:grpSpPr bwMode="auto">
            <a:xfrm>
              <a:off x="3550" y="502"/>
              <a:ext cx="1463" cy="1613"/>
              <a:chOff x="3550" y="502"/>
              <a:chExt cx="1463" cy="1613"/>
            </a:xfrm>
          </p:grpSpPr>
          <p:sp>
            <p:nvSpPr>
              <p:cNvPr id="68651" name="Oval 77"/>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2" name="Oval 78"/>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3" name="Oval 79"/>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4" name="Oval 80"/>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5" name="Oval 81"/>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6" name="Oval 82"/>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7" name="Oval 83"/>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8" name="Oval 84"/>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9" name="Oval 85"/>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0" name="Oval 86"/>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1" name="Oval 87"/>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2" name="Oval 88"/>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3" name="Oval 89"/>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4" name="Oval 90"/>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5" name="Oval 91"/>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8621" name="Group 92"/>
            <p:cNvGrpSpPr>
              <a:grpSpLocks/>
            </p:cNvGrpSpPr>
            <p:nvPr/>
          </p:nvGrpSpPr>
          <p:grpSpPr bwMode="auto">
            <a:xfrm>
              <a:off x="3504" y="528"/>
              <a:ext cx="1897" cy="1683"/>
              <a:chOff x="3504" y="525"/>
              <a:chExt cx="1897" cy="1683"/>
            </a:xfrm>
          </p:grpSpPr>
          <p:sp>
            <p:nvSpPr>
              <p:cNvPr id="68622" name="Oval 9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3" name="Oval 9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4" name="Oval 9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5" name="Oval 9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6" name="Oval 9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7" name="Oval 9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8" name="Oval 9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9" name="Oval 10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0" name="Oval 10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1" name="Oval 10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2" name="Oval 10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3" name="Oval 10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4" name="Oval 10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5" name="Oval 10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6" name="Oval 10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7" name="Oval 10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8" name="Oval 10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9" name="Oval 11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0" name="Oval 11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1" name="Oval 11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2" name="Oval 11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3" name="Oval 11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4" name="Oval 11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5" name="Oval 11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6" name="Oval 11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7" name="Oval 11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8" name="Oval 11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9" name="Oval 12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0" name="Oval 12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spTree>
    <p:extLst>
      <p:ext uri="{BB962C8B-B14F-4D97-AF65-F5344CB8AC3E}">
        <p14:creationId xmlns:p14="http://schemas.microsoft.com/office/powerpoint/2010/main" val="20619959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anim calcmode="lin" valueType="num">
                                      <p:cBhvr>
                                        <p:cTn id="8" dur="500" fill="hold"/>
                                        <p:tgtEl>
                                          <p:spTgt spid="124"/>
                                        </p:tgtEl>
                                        <p:attrNameLst>
                                          <p:attrName>ppt_x</p:attrName>
                                        </p:attrNameLst>
                                      </p:cBhvr>
                                      <p:tavLst>
                                        <p:tav tm="0">
                                          <p:val>
                                            <p:strVal val="#ppt_x"/>
                                          </p:val>
                                        </p:tav>
                                        <p:tav tm="100000">
                                          <p:val>
                                            <p:strVal val="#ppt_x"/>
                                          </p:val>
                                        </p:tav>
                                      </p:tavLst>
                                    </p:anim>
                                    <p:anim calcmode="lin" valueType="num">
                                      <p:cBhvr>
                                        <p:cTn id="9" dur="500" fill="hold"/>
                                        <p:tgtEl>
                                          <p:spTgt spid="12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subTnLst>
                                    <p:set>
                                      <p:cBhvr override="childStyle">
                                        <p:cTn dur="1" fill="hold" display="0" masterRel="sameClick" afterEffect="1">
                                          <p:stCondLst>
                                            <p:cond evt="end" delay="0">
                                              <p:tn val="15"/>
                                            </p:cond>
                                          </p:stCondLst>
                                        </p:cTn>
                                        <p:tgtEl>
                                          <p:spTgt spid="5"/>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4"/>
                                        </p:tgtEl>
                                        <p:attrNameLst>
                                          <p:attrName>ppt_w</p:attrName>
                                        </p:attrNameLst>
                                      </p:cBhvr>
                                      <p:tavLst>
                                        <p:tav tm="0">
                                          <p:val>
                                            <p:strVal val="ppt_w"/>
                                          </p:val>
                                        </p:tav>
                                        <p:tav tm="100000">
                                          <p:val>
                                            <p:strVal val="ppt_w*0.05"/>
                                          </p:val>
                                        </p:tav>
                                      </p:tavLst>
                                    </p:anim>
                                    <p:anim calcmode="lin" valueType="num">
                                      <p:cBhvr>
                                        <p:cTn id="24" dur="500"/>
                                        <p:tgtEl>
                                          <p:spTgt spid="124"/>
                                        </p:tgtEl>
                                        <p:attrNameLst>
                                          <p:attrName>ppt_h</p:attrName>
                                        </p:attrNameLst>
                                      </p:cBhvr>
                                      <p:tavLst>
                                        <p:tav tm="0">
                                          <p:val>
                                            <p:strVal val="ppt_h"/>
                                          </p:val>
                                        </p:tav>
                                        <p:tav tm="100000">
                                          <p:val>
                                            <p:strVal val="ppt_h"/>
                                          </p:val>
                                        </p:tav>
                                      </p:tavLst>
                                    </p:anim>
                                    <p:anim calcmode="lin" valueType="num">
                                      <p:cBhvr>
                                        <p:cTn id="25" dur="500"/>
                                        <p:tgtEl>
                                          <p:spTgt spid="124"/>
                                        </p:tgtEl>
                                        <p:attrNameLst>
                                          <p:attrName>ppt_x</p:attrName>
                                        </p:attrNameLst>
                                      </p:cBhvr>
                                      <p:tavLst>
                                        <p:tav tm="0">
                                          <p:val>
                                            <p:strVal val="ppt_x"/>
                                          </p:val>
                                        </p:tav>
                                        <p:tav tm="100000">
                                          <p:val>
                                            <p:strVal val="ppt_x-.2"/>
                                          </p:val>
                                        </p:tav>
                                      </p:tavLst>
                                    </p:anim>
                                    <p:anim calcmode="lin" valueType="num">
                                      <p:cBhvr>
                                        <p:cTn id="26" dur="500"/>
                                        <p:tgtEl>
                                          <p:spTgt spid="124"/>
                                        </p:tgtEl>
                                        <p:attrNameLst>
                                          <p:attrName>ppt_y</p:attrName>
                                        </p:attrNameLst>
                                      </p:cBhvr>
                                      <p:tavLst>
                                        <p:tav tm="0">
                                          <p:val>
                                            <p:strVal val="ppt_y"/>
                                          </p:val>
                                        </p:tav>
                                        <p:tav tm="100000">
                                          <p:val>
                                            <p:strVal val="ppt_y"/>
                                          </p:val>
                                        </p:tav>
                                      </p:tavLst>
                                    </p:anim>
                                    <p:animEffect transition="out" filter="fade">
                                      <p:cBhvr>
                                        <p:cTn id="27" dur="500"/>
                                        <p:tgtEl>
                                          <p:spTgt spid="124"/>
                                        </p:tgtEl>
                                      </p:cBhvr>
                                    </p:animEffect>
                                    <p:set>
                                      <p:cBhvr>
                                        <p:cTn id="28" dur="1" fill="hold">
                                          <p:stCondLst>
                                            <p:cond delay="499"/>
                                          </p:stCondLst>
                                        </p:cTn>
                                        <p:tgtEl>
                                          <p:spTgt spid="124"/>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4"/>
                                        </p:tgtEl>
                                        <p:attrNameLst>
                                          <p:attrName>ppt_w</p:attrName>
                                        </p:attrNameLst>
                                      </p:cBhvr>
                                      <p:tavLst>
                                        <p:tav tm="0">
                                          <p:val>
                                            <p:strVal val="ppt_w"/>
                                          </p:val>
                                        </p:tav>
                                        <p:tav tm="100000">
                                          <p:val>
                                            <p:strVal val="ppt_w*0.05"/>
                                          </p:val>
                                        </p:tav>
                                      </p:tavLst>
                                    </p:anim>
                                    <p:anim calcmode="lin" valueType="num">
                                      <p:cBhvr>
                                        <p:cTn id="31" dur="500"/>
                                        <p:tgtEl>
                                          <p:spTgt spid="4"/>
                                        </p:tgtEl>
                                        <p:attrNameLst>
                                          <p:attrName>ppt_h</p:attrName>
                                        </p:attrNameLst>
                                      </p:cBhvr>
                                      <p:tavLst>
                                        <p:tav tm="0">
                                          <p:val>
                                            <p:strVal val="ppt_h"/>
                                          </p:val>
                                        </p:tav>
                                        <p:tav tm="100000">
                                          <p:val>
                                            <p:strVal val="ppt_h"/>
                                          </p:val>
                                        </p:tav>
                                      </p:tavLst>
                                    </p:anim>
                                    <p:anim calcmode="lin" valueType="num">
                                      <p:cBhvr>
                                        <p:cTn id="32" dur="500"/>
                                        <p:tgtEl>
                                          <p:spTgt spid="4"/>
                                        </p:tgtEl>
                                        <p:attrNameLst>
                                          <p:attrName>ppt_x</p:attrName>
                                        </p:attrNameLst>
                                      </p:cBhvr>
                                      <p:tavLst>
                                        <p:tav tm="0">
                                          <p:val>
                                            <p:strVal val="ppt_x"/>
                                          </p:val>
                                        </p:tav>
                                        <p:tav tm="100000">
                                          <p:val>
                                            <p:strVal val="ppt_x-.2"/>
                                          </p:val>
                                        </p:tav>
                                      </p:tavLst>
                                    </p:anim>
                                    <p:anim calcmode="lin" valueType="num">
                                      <p:cBhvr>
                                        <p:cTn id="33" dur="500"/>
                                        <p:tgtEl>
                                          <p:spTgt spid="4"/>
                                        </p:tgtEl>
                                        <p:attrNameLst>
                                          <p:attrName>ppt_y</p:attrName>
                                        </p:attrNameLst>
                                      </p:cBhvr>
                                      <p:tavLst>
                                        <p:tav tm="0">
                                          <p:val>
                                            <p:strVal val="ppt_y"/>
                                          </p:val>
                                        </p:tav>
                                        <p:tav tm="100000">
                                          <p:val>
                                            <p:strVal val="ppt_y"/>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dirty="0" smtClean="0">
                <a:latin typeface="Arial" pitchFamily="34" charset="0"/>
                <a:cs typeface="Arial" pitchFamily="34" charset="0"/>
              </a:rPr>
              <a:t>Visual Words</a:t>
            </a:r>
            <a:endParaRPr lang="en-US" dirty="0" smtClean="0">
              <a:latin typeface="Arial" pitchFamily="34" charset="0"/>
              <a:cs typeface="Arial" pitchFamily="34" charset="0"/>
            </a:endParaRPr>
          </a:p>
        </p:txBody>
      </p:sp>
      <p:pic>
        <p:nvPicPr>
          <p:cNvPr id="126" name="Picture 2" descr="115_1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1150"/>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
          <p:cNvGrpSpPr>
            <a:grpSpLocks/>
          </p:cNvGrpSpPr>
          <p:nvPr/>
        </p:nvGrpSpPr>
        <p:grpSpPr bwMode="auto">
          <a:xfrm>
            <a:off x="906463" y="1519238"/>
            <a:ext cx="3584575" cy="2511425"/>
            <a:chOff x="571" y="249"/>
            <a:chExt cx="2258" cy="1582"/>
          </a:xfrm>
        </p:grpSpPr>
        <p:sp>
          <p:nvSpPr>
            <p:cNvPr id="69762" name="Oval 4"/>
            <p:cNvSpPr>
              <a:spLocks noChangeArrowheads="1"/>
            </p:cNvSpPr>
            <p:nvPr/>
          </p:nvSpPr>
          <p:spPr bwMode="auto">
            <a:xfrm rot="613854">
              <a:off x="2197" y="253"/>
              <a:ext cx="632" cy="32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3" name="Oval 5"/>
            <p:cNvSpPr>
              <a:spLocks noChangeArrowheads="1"/>
            </p:cNvSpPr>
            <p:nvPr/>
          </p:nvSpPr>
          <p:spPr bwMode="auto">
            <a:xfrm rot="613854">
              <a:off x="571" y="863"/>
              <a:ext cx="184" cy="14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4" name="Oval 6"/>
            <p:cNvSpPr>
              <a:spLocks noChangeArrowheads="1"/>
            </p:cNvSpPr>
            <p:nvPr/>
          </p:nvSpPr>
          <p:spPr bwMode="auto">
            <a:xfrm rot="613854">
              <a:off x="1945" y="973"/>
              <a:ext cx="298" cy="47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5" name="Oval 7"/>
            <p:cNvSpPr>
              <a:spLocks noChangeArrowheads="1"/>
            </p:cNvSpPr>
            <p:nvPr/>
          </p:nvSpPr>
          <p:spPr bwMode="auto">
            <a:xfrm rot="613854">
              <a:off x="1696" y="818"/>
              <a:ext cx="344" cy="90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6" name="Oval 8"/>
            <p:cNvSpPr>
              <a:spLocks noChangeArrowheads="1"/>
            </p:cNvSpPr>
            <p:nvPr/>
          </p:nvSpPr>
          <p:spPr bwMode="auto">
            <a:xfrm rot="1593798">
              <a:off x="607" y="249"/>
              <a:ext cx="462" cy="86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7" name="Oval 9"/>
            <p:cNvSpPr>
              <a:spLocks noChangeArrowheads="1"/>
            </p:cNvSpPr>
            <p:nvPr/>
          </p:nvSpPr>
          <p:spPr bwMode="auto">
            <a:xfrm rot="613854">
              <a:off x="2256" y="1152"/>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8" name="Oval 10"/>
            <p:cNvSpPr>
              <a:spLocks noChangeArrowheads="1"/>
            </p:cNvSpPr>
            <p:nvPr/>
          </p:nvSpPr>
          <p:spPr bwMode="auto">
            <a:xfrm rot="613854">
              <a:off x="1967" y="1615"/>
              <a:ext cx="320" cy="21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9" name="Oval 11"/>
            <p:cNvSpPr>
              <a:spLocks noChangeArrowheads="1"/>
            </p:cNvSpPr>
            <p:nvPr/>
          </p:nvSpPr>
          <p:spPr bwMode="auto">
            <a:xfrm rot="613854">
              <a:off x="2217" y="834"/>
              <a:ext cx="219" cy="15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0" name="Oval 12"/>
            <p:cNvSpPr>
              <a:spLocks noChangeArrowheads="1"/>
            </p:cNvSpPr>
            <p:nvPr/>
          </p:nvSpPr>
          <p:spPr bwMode="auto">
            <a:xfrm rot="613854">
              <a:off x="2125" y="1522"/>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1" name="Oval 13"/>
            <p:cNvSpPr>
              <a:spLocks noChangeArrowheads="1"/>
            </p:cNvSpPr>
            <p:nvPr/>
          </p:nvSpPr>
          <p:spPr bwMode="auto">
            <a:xfrm rot="613854">
              <a:off x="2214" y="1306"/>
              <a:ext cx="184" cy="22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2" name="Oval 14"/>
            <p:cNvSpPr>
              <a:spLocks noChangeArrowheads="1"/>
            </p:cNvSpPr>
            <p:nvPr/>
          </p:nvSpPr>
          <p:spPr bwMode="auto">
            <a:xfrm rot="613854">
              <a:off x="2447" y="1261"/>
              <a:ext cx="184"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3" name="Oval 15"/>
            <p:cNvSpPr>
              <a:spLocks noChangeArrowheads="1"/>
            </p:cNvSpPr>
            <p:nvPr/>
          </p:nvSpPr>
          <p:spPr bwMode="auto">
            <a:xfrm rot="613854">
              <a:off x="1226" y="395"/>
              <a:ext cx="275" cy="68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4" name="Oval 16"/>
            <p:cNvSpPr>
              <a:spLocks noChangeArrowheads="1"/>
            </p:cNvSpPr>
            <p:nvPr/>
          </p:nvSpPr>
          <p:spPr bwMode="auto">
            <a:xfrm rot="1985307">
              <a:off x="726" y="622"/>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5" name="Oval 17"/>
            <p:cNvSpPr>
              <a:spLocks noChangeArrowheads="1"/>
            </p:cNvSpPr>
            <p:nvPr/>
          </p:nvSpPr>
          <p:spPr bwMode="auto">
            <a:xfrm rot="1985307">
              <a:off x="860" y="308"/>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6" name="Oval 18"/>
            <p:cNvSpPr>
              <a:spLocks noChangeArrowheads="1"/>
            </p:cNvSpPr>
            <p:nvPr/>
          </p:nvSpPr>
          <p:spPr bwMode="auto">
            <a:xfrm rot="1985307">
              <a:off x="1807" y="135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7" name="Oval 19"/>
            <p:cNvSpPr>
              <a:spLocks noChangeArrowheads="1"/>
            </p:cNvSpPr>
            <p:nvPr/>
          </p:nvSpPr>
          <p:spPr bwMode="auto">
            <a:xfrm rot="1985307">
              <a:off x="1746" y="113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8" name="Oval 20"/>
            <p:cNvSpPr>
              <a:spLocks noChangeArrowheads="1"/>
            </p:cNvSpPr>
            <p:nvPr/>
          </p:nvSpPr>
          <p:spPr bwMode="auto">
            <a:xfrm rot="1985307">
              <a:off x="2250" y="1040"/>
              <a:ext cx="194" cy="11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9" name="Oval 21"/>
            <p:cNvSpPr>
              <a:spLocks noChangeArrowheads="1"/>
            </p:cNvSpPr>
            <p:nvPr/>
          </p:nvSpPr>
          <p:spPr bwMode="auto">
            <a:xfrm rot="1985307">
              <a:off x="913" y="47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0" name="Oval 22"/>
            <p:cNvSpPr>
              <a:spLocks noChangeArrowheads="1"/>
            </p:cNvSpPr>
            <p:nvPr/>
          </p:nvSpPr>
          <p:spPr bwMode="auto">
            <a:xfrm rot="1985307">
              <a:off x="761" y="771"/>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1" name="Oval 23"/>
            <p:cNvSpPr>
              <a:spLocks noChangeArrowheads="1"/>
            </p:cNvSpPr>
            <p:nvPr/>
          </p:nvSpPr>
          <p:spPr bwMode="auto">
            <a:xfrm rot="1985307">
              <a:off x="784" y="452"/>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2" name="Oval 24"/>
            <p:cNvSpPr>
              <a:spLocks noChangeArrowheads="1"/>
            </p:cNvSpPr>
            <p:nvPr/>
          </p:nvSpPr>
          <p:spPr bwMode="auto">
            <a:xfrm rot="1985307">
              <a:off x="1829" y="999"/>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69637" name="Rectangle 25"/>
          <p:cNvSpPr>
            <a:spLocks noChangeArrowheads="1"/>
          </p:cNvSpPr>
          <p:nvPr/>
        </p:nvSpPr>
        <p:spPr bwMode="auto">
          <a:xfrm>
            <a:off x="5029200" y="1581150"/>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4" name="Group 26"/>
          <p:cNvGrpSpPr>
            <a:grpSpLocks/>
          </p:cNvGrpSpPr>
          <p:nvPr/>
        </p:nvGrpSpPr>
        <p:grpSpPr bwMode="auto">
          <a:xfrm>
            <a:off x="1050925" y="1714500"/>
            <a:ext cx="7559675" cy="2228850"/>
            <a:chOff x="662" y="372"/>
            <a:chExt cx="4762" cy="1404"/>
          </a:xfrm>
        </p:grpSpPr>
        <p:sp>
          <p:nvSpPr>
            <p:cNvPr id="69741" name="Line 27"/>
            <p:cNvSpPr>
              <a:spLocks noChangeShapeType="1"/>
            </p:cNvSpPr>
            <p:nvPr/>
          </p:nvSpPr>
          <p:spPr bwMode="auto">
            <a:xfrm>
              <a:off x="1920" y="1056"/>
              <a:ext cx="3504"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2" name="Line 28"/>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3" name="Line 29"/>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4" name="Line 30"/>
            <p:cNvSpPr>
              <a:spLocks noChangeShapeType="1"/>
            </p:cNvSpPr>
            <p:nvPr/>
          </p:nvSpPr>
          <p:spPr bwMode="auto">
            <a:xfrm>
              <a:off x="2208" y="1632"/>
              <a:ext cx="2087" cy="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5" name="Line 31"/>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6" name="Line 32"/>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7" name="Line 33"/>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8" name="Line 34"/>
            <p:cNvSpPr>
              <a:spLocks noChangeShapeType="1"/>
            </p:cNvSpPr>
            <p:nvPr/>
          </p:nvSpPr>
          <p:spPr bwMode="auto">
            <a:xfrm>
              <a:off x="2496" y="432"/>
              <a:ext cx="1245" cy="356"/>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9" name="Line 35"/>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0" name="Line 36"/>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1" name="Line 37"/>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2" name="Line 38"/>
            <p:cNvSpPr>
              <a:spLocks noChangeShapeType="1"/>
            </p:cNvSpPr>
            <p:nvPr/>
          </p:nvSpPr>
          <p:spPr bwMode="auto">
            <a:xfrm>
              <a:off x="864" y="672"/>
              <a:ext cx="3929" cy="96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3" name="Line 39"/>
            <p:cNvSpPr>
              <a:spLocks noChangeShapeType="1"/>
            </p:cNvSpPr>
            <p:nvPr/>
          </p:nvSpPr>
          <p:spPr bwMode="auto">
            <a:xfrm>
              <a:off x="662" y="937"/>
              <a:ext cx="3823" cy="71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4" name="Line 40"/>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5" name="Line 41"/>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6" name="Line 42"/>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7" name="Line 43"/>
            <p:cNvSpPr>
              <a:spLocks noChangeShapeType="1"/>
            </p:cNvSpPr>
            <p:nvPr/>
          </p:nvSpPr>
          <p:spPr bwMode="auto">
            <a:xfrm>
              <a:off x="833" y="849"/>
              <a:ext cx="3754" cy="89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8" name="Line 44"/>
            <p:cNvSpPr>
              <a:spLocks noChangeShapeType="1"/>
            </p:cNvSpPr>
            <p:nvPr/>
          </p:nvSpPr>
          <p:spPr bwMode="auto">
            <a:xfrm>
              <a:off x="788" y="697"/>
              <a:ext cx="4072" cy="887"/>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9" name="Line 45"/>
            <p:cNvSpPr>
              <a:spLocks noChangeShapeType="1"/>
            </p:cNvSpPr>
            <p:nvPr/>
          </p:nvSpPr>
          <p:spPr bwMode="auto">
            <a:xfrm>
              <a:off x="985" y="546"/>
              <a:ext cx="3573" cy="95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0" name="Line 46"/>
            <p:cNvSpPr>
              <a:spLocks noChangeShapeType="1"/>
            </p:cNvSpPr>
            <p:nvPr/>
          </p:nvSpPr>
          <p:spPr bwMode="auto">
            <a:xfrm>
              <a:off x="856" y="515"/>
              <a:ext cx="3633" cy="81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1" name="Line 47"/>
            <p:cNvSpPr>
              <a:spLocks noChangeShapeType="1"/>
            </p:cNvSpPr>
            <p:nvPr/>
          </p:nvSpPr>
          <p:spPr bwMode="auto">
            <a:xfrm>
              <a:off x="940" y="372"/>
              <a:ext cx="3496" cy="72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5" name="Group 48"/>
          <p:cNvGrpSpPr>
            <a:grpSpLocks/>
          </p:cNvGrpSpPr>
          <p:nvPr/>
        </p:nvGrpSpPr>
        <p:grpSpPr bwMode="auto">
          <a:xfrm>
            <a:off x="5926138" y="1957388"/>
            <a:ext cx="2684462" cy="1966912"/>
            <a:chOff x="3733" y="525"/>
            <a:chExt cx="1691" cy="1239"/>
          </a:xfrm>
        </p:grpSpPr>
        <p:sp>
          <p:nvSpPr>
            <p:cNvPr id="69720" name="Oval 49"/>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1" name="Oval 50"/>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2" name="Oval 51"/>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3" name="Oval 52"/>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4" name="Oval 53"/>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5" name="Oval 54"/>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6" name="Oval 55"/>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7" name="Oval 56"/>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8" name="Oval 57"/>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9" name="Oval 58"/>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0" name="Oval 59"/>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1" name="Oval 60"/>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2" name="Oval 61"/>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3" name="Oval 62"/>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4" name="Oval 63"/>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5" name="Oval 64"/>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6" name="Oval 65"/>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7" name="Oval 66"/>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8" name="Oval 67"/>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9" name="Oval 68"/>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40" name="Oval 69"/>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0" name="Group 70"/>
          <p:cNvGrpSpPr>
            <a:grpSpLocks/>
          </p:cNvGrpSpPr>
          <p:nvPr/>
        </p:nvGrpSpPr>
        <p:grpSpPr bwMode="auto">
          <a:xfrm>
            <a:off x="5562600" y="1809750"/>
            <a:ext cx="3011488" cy="2824163"/>
            <a:chOff x="3504" y="432"/>
            <a:chExt cx="1897" cy="1779"/>
          </a:xfrm>
        </p:grpSpPr>
        <p:grpSp>
          <p:nvGrpSpPr>
            <p:cNvPr id="69642" name="Group 71"/>
            <p:cNvGrpSpPr>
              <a:grpSpLocks/>
            </p:cNvGrpSpPr>
            <p:nvPr/>
          </p:nvGrpSpPr>
          <p:grpSpPr bwMode="auto">
            <a:xfrm>
              <a:off x="3710" y="479"/>
              <a:ext cx="1668" cy="1425"/>
              <a:chOff x="3710" y="479"/>
              <a:chExt cx="1668" cy="1425"/>
            </a:xfrm>
          </p:grpSpPr>
          <p:sp>
            <p:nvSpPr>
              <p:cNvPr id="69700" name="Oval 72"/>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1" name="Oval 73"/>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2" name="Oval 74"/>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3" name="Oval 75"/>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4" name="Oval 7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5" name="Oval 77"/>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6" name="Oval 78"/>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7" name="Oval 79"/>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8" name="Oval 80"/>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9" name="Oval 81"/>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0" name="Oval 82"/>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1" name="Oval 83"/>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2" name="Oval 84"/>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3" name="Oval 85"/>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4" name="Oval 86"/>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5" name="Oval 87"/>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6" name="Oval 88"/>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7" name="Oval 89"/>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8" name="Oval 90"/>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9" name="Oval 91"/>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3" name="Group 92"/>
            <p:cNvGrpSpPr>
              <a:grpSpLocks/>
            </p:cNvGrpSpPr>
            <p:nvPr/>
          </p:nvGrpSpPr>
          <p:grpSpPr bwMode="auto">
            <a:xfrm>
              <a:off x="3504" y="432"/>
              <a:ext cx="1897" cy="1779"/>
              <a:chOff x="3504" y="432"/>
              <a:chExt cx="1897" cy="1779"/>
            </a:xfrm>
          </p:grpSpPr>
          <p:grpSp>
            <p:nvGrpSpPr>
              <p:cNvPr id="69644" name="Group 93"/>
              <p:cNvGrpSpPr>
                <a:grpSpLocks/>
              </p:cNvGrpSpPr>
              <p:nvPr/>
            </p:nvGrpSpPr>
            <p:grpSpPr bwMode="auto">
              <a:xfrm>
                <a:off x="4075" y="432"/>
                <a:ext cx="1075" cy="1355"/>
                <a:chOff x="4075" y="432"/>
                <a:chExt cx="1075" cy="1355"/>
              </a:xfrm>
            </p:grpSpPr>
            <p:sp>
              <p:nvSpPr>
                <p:cNvPr id="69691" name="Oval 94"/>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2" name="Oval 95"/>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3" name="Oval 96"/>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4" name="Oval 97"/>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5" name="Oval 98"/>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6" name="Oval 99"/>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7" name="Oval 100"/>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8" name="Oval 101"/>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9" name="Oval 102"/>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5" name="Group 103"/>
              <p:cNvGrpSpPr>
                <a:grpSpLocks/>
              </p:cNvGrpSpPr>
              <p:nvPr/>
            </p:nvGrpSpPr>
            <p:grpSpPr bwMode="auto">
              <a:xfrm>
                <a:off x="3550" y="502"/>
                <a:ext cx="1463" cy="1613"/>
                <a:chOff x="3550" y="502"/>
                <a:chExt cx="1463" cy="1613"/>
              </a:xfrm>
            </p:grpSpPr>
            <p:sp>
              <p:nvSpPr>
                <p:cNvPr id="69676" name="Oval 104"/>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7" name="Oval 105"/>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8" name="Oval 106"/>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9" name="Oval 107"/>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0" name="Oval 108"/>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1" name="Oval 109"/>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2" name="Oval 110"/>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3" name="Oval 111"/>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4" name="Oval 112"/>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5" name="Oval 113"/>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6" name="Oval 114"/>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7" name="Oval 115"/>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8" name="Oval 116"/>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9" name="Oval 117"/>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0" name="Oval 118"/>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6" name="Group 119"/>
              <p:cNvGrpSpPr>
                <a:grpSpLocks/>
              </p:cNvGrpSpPr>
              <p:nvPr/>
            </p:nvGrpSpPr>
            <p:grpSpPr bwMode="auto">
              <a:xfrm>
                <a:off x="3504" y="528"/>
                <a:ext cx="1897" cy="1683"/>
                <a:chOff x="3504" y="525"/>
                <a:chExt cx="1897" cy="1683"/>
              </a:xfrm>
            </p:grpSpPr>
            <p:sp>
              <p:nvSpPr>
                <p:cNvPr id="69647" name="Oval 120"/>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8" name="Oval 121"/>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9" name="Oval 122"/>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0" name="Oval 123"/>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1" name="Oval 124"/>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2" name="Oval 125"/>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3" name="Oval 12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4" name="Oval 127"/>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5" name="Oval 128"/>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6" name="Oval 129"/>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7" name="Oval 130"/>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8" name="Oval 131"/>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9" name="Oval 132"/>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0" name="Oval 133"/>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1" name="Oval 134"/>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2" name="Oval 135"/>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3" name="Oval 136"/>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4" name="Oval 137"/>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5" name="Oval 138"/>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6" name="Oval 139"/>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7" name="Oval 140"/>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8" name="Oval 141"/>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9" name="Oval 142"/>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0" name="Oval 143"/>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1" name="Oval 144"/>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2" name="Oval 145"/>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3" name="Oval 146"/>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4" name="Oval 147"/>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5" name="Oval 148"/>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spTree>
    <p:extLst>
      <p:ext uri="{BB962C8B-B14F-4D97-AF65-F5344CB8AC3E}">
        <p14:creationId xmlns:p14="http://schemas.microsoft.com/office/powerpoint/2010/main" val="1052432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anim calcmode="lin" valueType="num">
                                      <p:cBhvr>
                                        <p:cTn id="8" dur="500" fill="hold"/>
                                        <p:tgtEl>
                                          <p:spTgt spid="126"/>
                                        </p:tgtEl>
                                        <p:attrNameLst>
                                          <p:attrName>ppt_x</p:attrName>
                                        </p:attrNameLst>
                                      </p:cBhvr>
                                      <p:tavLst>
                                        <p:tav tm="0">
                                          <p:val>
                                            <p:strVal val="#ppt_x"/>
                                          </p:val>
                                        </p:tav>
                                        <p:tav tm="100000">
                                          <p:val>
                                            <p:strVal val="#ppt_x"/>
                                          </p:val>
                                        </p:tav>
                                      </p:tavLst>
                                    </p:anim>
                                    <p:anim calcmode="lin" valueType="num">
                                      <p:cBhvr>
                                        <p:cTn id="9" dur="500" fill="hold"/>
                                        <p:tgtEl>
                                          <p:spTgt spid="12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6"/>
                                        </p:tgtEl>
                                        <p:attrNameLst>
                                          <p:attrName>ppt_w</p:attrName>
                                        </p:attrNameLst>
                                      </p:cBhvr>
                                      <p:tavLst>
                                        <p:tav tm="0">
                                          <p:val>
                                            <p:strVal val="ppt_w"/>
                                          </p:val>
                                        </p:tav>
                                        <p:tav tm="100000">
                                          <p:val>
                                            <p:strVal val="ppt_w*0.05"/>
                                          </p:val>
                                        </p:tav>
                                      </p:tavLst>
                                    </p:anim>
                                    <p:anim calcmode="lin" valueType="num">
                                      <p:cBhvr>
                                        <p:cTn id="24" dur="500"/>
                                        <p:tgtEl>
                                          <p:spTgt spid="126"/>
                                        </p:tgtEl>
                                        <p:attrNameLst>
                                          <p:attrName>ppt_h</p:attrName>
                                        </p:attrNameLst>
                                      </p:cBhvr>
                                      <p:tavLst>
                                        <p:tav tm="0">
                                          <p:val>
                                            <p:strVal val="ppt_h"/>
                                          </p:val>
                                        </p:tav>
                                        <p:tav tm="100000">
                                          <p:val>
                                            <p:strVal val="ppt_h"/>
                                          </p:val>
                                        </p:tav>
                                      </p:tavLst>
                                    </p:anim>
                                    <p:anim calcmode="lin" valueType="num">
                                      <p:cBhvr>
                                        <p:cTn id="25" dur="500"/>
                                        <p:tgtEl>
                                          <p:spTgt spid="126"/>
                                        </p:tgtEl>
                                        <p:attrNameLst>
                                          <p:attrName>ppt_x</p:attrName>
                                        </p:attrNameLst>
                                      </p:cBhvr>
                                      <p:tavLst>
                                        <p:tav tm="0">
                                          <p:val>
                                            <p:strVal val="ppt_x"/>
                                          </p:val>
                                        </p:tav>
                                        <p:tav tm="100000">
                                          <p:val>
                                            <p:strVal val="ppt_x-.2"/>
                                          </p:val>
                                        </p:tav>
                                      </p:tavLst>
                                    </p:anim>
                                    <p:anim calcmode="lin" valueType="num">
                                      <p:cBhvr>
                                        <p:cTn id="26" dur="500"/>
                                        <p:tgtEl>
                                          <p:spTgt spid="126"/>
                                        </p:tgtEl>
                                        <p:attrNameLst>
                                          <p:attrName>ppt_y</p:attrName>
                                        </p:attrNameLst>
                                      </p:cBhvr>
                                      <p:tavLst>
                                        <p:tav tm="0">
                                          <p:val>
                                            <p:strVal val="ppt_y"/>
                                          </p:val>
                                        </p:tav>
                                        <p:tav tm="100000">
                                          <p:val>
                                            <p:strVal val="ppt_y"/>
                                          </p:val>
                                        </p:tav>
                                      </p:tavLst>
                                    </p:anim>
                                    <p:animEffect transition="out" filter="fade">
                                      <p:cBhvr>
                                        <p:cTn id="27" dur="500"/>
                                        <p:tgtEl>
                                          <p:spTgt spid="126"/>
                                        </p:tgtEl>
                                      </p:cBhvr>
                                    </p:animEffect>
                                    <p:set>
                                      <p:cBhvr>
                                        <p:cTn id="28" dur="1" fill="hold">
                                          <p:stCondLst>
                                            <p:cond delay="499"/>
                                          </p:stCondLst>
                                        </p:cTn>
                                        <p:tgtEl>
                                          <p:spTgt spid="126"/>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
                                        </p:tgtEl>
                                        <p:attrNameLst>
                                          <p:attrName>ppt_w</p:attrName>
                                        </p:attrNameLst>
                                      </p:cBhvr>
                                      <p:tavLst>
                                        <p:tav tm="0">
                                          <p:val>
                                            <p:strVal val="ppt_w"/>
                                          </p:val>
                                        </p:tav>
                                        <p:tav tm="100000">
                                          <p:val>
                                            <p:strVal val="ppt_w*0.05"/>
                                          </p:val>
                                        </p:tav>
                                      </p:tavLst>
                                    </p:anim>
                                    <p:anim calcmode="lin" valueType="num">
                                      <p:cBhvr>
                                        <p:cTn id="31" dur="500"/>
                                        <p:tgtEl>
                                          <p:spTgt spid="3"/>
                                        </p:tgtEl>
                                        <p:attrNameLst>
                                          <p:attrName>ppt_h</p:attrName>
                                        </p:attrNameLst>
                                      </p:cBhvr>
                                      <p:tavLst>
                                        <p:tav tm="0">
                                          <p:val>
                                            <p:strVal val="ppt_h"/>
                                          </p:val>
                                        </p:tav>
                                        <p:tav tm="100000">
                                          <p:val>
                                            <p:strVal val="ppt_h"/>
                                          </p:val>
                                        </p:tav>
                                      </p:tavLst>
                                    </p:anim>
                                    <p:anim calcmode="lin" valueType="num">
                                      <p:cBhvr>
                                        <p:cTn id="32" dur="500"/>
                                        <p:tgtEl>
                                          <p:spTgt spid="3"/>
                                        </p:tgtEl>
                                        <p:attrNameLst>
                                          <p:attrName>ppt_x</p:attrName>
                                        </p:attrNameLst>
                                      </p:cBhvr>
                                      <p:tavLst>
                                        <p:tav tm="0">
                                          <p:val>
                                            <p:strVal val="ppt_x"/>
                                          </p:val>
                                        </p:tav>
                                        <p:tav tm="100000">
                                          <p:val>
                                            <p:strVal val="ppt_x-.2"/>
                                          </p:val>
                                        </p:tav>
                                      </p:tavLst>
                                    </p:anim>
                                    <p:anim calcmode="lin" valueType="num">
                                      <p:cBhvr>
                                        <p:cTn id="33" dur="500"/>
                                        <p:tgtEl>
                                          <p:spTgt spid="3"/>
                                        </p:tgtEl>
                                        <p:attrNameLst>
                                          <p:attrName>ppt_y</p:attrName>
                                        </p:attrNameLst>
                                      </p:cBhvr>
                                      <p:tavLst>
                                        <p:tav tm="0">
                                          <p:val>
                                            <p:strVal val="ppt_y"/>
                                          </p:val>
                                        </p:tav>
                                        <p:tav tm="100000">
                                          <p:val>
                                            <p:strVal val="ppt_y"/>
                                          </p:val>
                                        </p:tav>
                                      </p:tavLst>
                                    </p:anim>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dirty="0" smtClean="0">
              <a:latin typeface="Arial" pitchFamily="34" charset="0"/>
              <a:cs typeface="Arial" pitchFamily="34" charset="0"/>
            </a:endParaRPr>
          </a:p>
        </p:txBody>
      </p:sp>
      <p:sp>
        <p:nvSpPr>
          <p:cNvPr id="70659" name="Content Placeholder 2"/>
          <p:cNvSpPr>
            <a:spLocks noGrp="1"/>
          </p:cNvSpPr>
          <p:nvPr>
            <p:ph idx="1"/>
          </p:nvPr>
        </p:nvSpPr>
        <p:spPr/>
        <p:txBody>
          <a:bodyPr/>
          <a:lstStyle/>
          <a:p>
            <a:endParaRPr lang="en-US" smtClean="0">
              <a:latin typeface="Arial" pitchFamily="34" charset="0"/>
              <a:cs typeface="Arial" pitchFamily="34" charset="0"/>
            </a:endParaRPr>
          </a:p>
        </p:txBody>
      </p:sp>
      <p:grpSp>
        <p:nvGrpSpPr>
          <p:cNvPr id="4" name="Group 2"/>
          <p:cNvGrpSpPr>
            <a:grpSpLocks/>
          </p:cNvGrpSpPr>
          <p:nvPr/>
        </p:nvGrpSpPr>
        <p:grpSpPr bwMode="auto">
          <a:xfrm>
            <a:off x="5029200" y="1562100"/>
            <a:ext cx="3733800" cy="3124200"/>
            <a:chOff x="3168" y="288"/>
            <a:chExt cx="2352" cy="1968"/>
          </a:xfrm>
        </p:grpSpPr>
        <p:sp>
          <p:nvSpPr>
            <p:cNvPr id="71020" name="Rectangle 3"/>
            <p:cNvSpPr>
              <a:spLocks noChangeArrowheads="1"/>
            </p:cNvSpPr>
            <p:nvPr/>
          </p:nvSpPr>
          <p:spPr bwMode="auto">
            <a:xfrm>
              <a:off x="3168" y="288"/>
              <a:ext cx="2352" cy="19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1021" name="Group 4"/>
            <p:cNvGrpSpPr>
              <a:grpSpLocks/>
            </p:cNvGrpSpPr>
            <p:nvPr/>
          </p:nvGrpSpPr>
          <p:grpSpPr bwMode="auto">
            <a:xfrm>
              <a:off x="3618" y="783"/>
              <a:ext cx="1623" cy="911"/>
              <a:chOff x="3618" y="783"/>
              <a:chExt cx="1623" cy="911"/>
            </a:xfrm>
          </p:grpSpPr>
          <p:sp>
            <p:nvSpPr>
              <p:cNvPr id="71125" name="Oval 5"/>
              <p:cNvSpPr>
                <a:spLocks noChangeArrowheads="1"/>
              </p:cNvSpPr>
              <p:nvPr/>
            </p:nvSpPr>
            <p:spPr bwMode="auto">
              <a:xfrm>
                <a:off x="391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6" name="Oval 6"/>
              <p:cNvSpPr>
                <a:spLocks noChangeArrowheads="1"/>
              </p:cNvSpPr>
              <p:nvPr/>
            </p:nvSpPr>
            <p:spPr bwMode="auto">
              <a:xfrm>
                <a:off x="3870"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7" name="Oval 7"/>
              <p:cNvSpPr>
                <a:spLocks noChangeArrowheads="1"/>
              </p:cNvSpPr>
              <p:nvPr/>
            </p:nvSpPr>
            <p:spPr bwMode="auto">
              <a:xfrm>
                <a:off x="448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8" name="Oval 8"/>
              <p:cNvSpPr>
                <a:spLocks noChangeArrowheads="1"/>
              </p:cNvSpPr>
              <p:nvPr/>
            </p:nvSpPr>
            <p:spPr bwMode="auto">
              <a:xfrm>
                <a:off x="4121"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9" name="Oval 9"/>
              <p:cNvSpPr>
                <a:spLocks noChangeArrowheads="1"/>
              </p:cNvSpPr>
              <p:nvPr/>
            </p:nvSpPr>
            <p:spPr bwMode="auto">
              <a:xfrm>
                <a:off x="4030"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0" name="Oval 10"/>
              <p:cNvSpPr>
                <a:spLocks noChangeArrowheads="1"/>
              </p:cNvSpPr>
              <p:nvPr/>
            </p:nvSpPr>
            <p:spPr bwMode="auto">
              <a:xfrm>
                <a:off x="480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1" name="Oval 11"/>
              <p:cNvSpPr>
                <a:spLocks noChangeArrowheads="1"/>
              </p:cNvSpPr>
              <p:nvPr/>
            </p:nvSpPr>
            <p:spPr bwMode="auto">
              <a:xfrm>
                <a:off x="4624"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2" name="Oval 12"/>
              <p:cNvSpPr>
                <a:spLocks noChangeArrowheads="1"/>
              </p:cNvSpPr>
              <p:nvPr/>
            </p:nvSpPr>
            <p:spPr bwMode="auto">
              <a:xfrm>
                <a:off x="496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3" name="Oval 13"/>
              <p:cNvSpPr>
                <a:spLocks noChangeArrowheads="1"/>
              </p:cNvSpPr>
              <p:nvPr/>
            </p:nvSpPr>
            <p:spPr bwMode="auto">
              <a:xfrm>
                <a:off x="5218" y="94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4" name="Oval 14"/>
              <p:cNvSpPr>
                <a:spLocks noChangeArrowheads="1"/>
              </p:cNvSpPr>
              <p:nvPr/>
            </p:nvSpPr>
            <p:spPr bwMode="auto">
              <a:xfrm>
                <a:off x="4144"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5" name="Oval 15"/>
              <p:cNvSpPr>
                <a:spLocks noChangeArrowheads="1"/>
              </p:cNvSpPr>
              <p:nvPr/>
            </p:nvSpPr>
            <p:spPr bwMode="auto">
              <a:xfrm>
                <a:off x="4967"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6" name="Oval 16"/>
              <p:cNvSpPr>
                <a:spLocks noChangeArrowheads="1"/>
              </p:cNvSpPr>
              <p:nvPr/>
            </p:nvSpPr>
            <p:spPr bwMode="auto">
              <a:xfrm>
                <a:off x="3618"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7" name="Oval 17"/>
              <p:cNvSpPr>
                <a:spLocks noChangeArrowheads="1"/>
              </p:cNvSpPr>
              <p:nvPr/>
            </p:nvSpPr>
            <p:spPr bwMode="auto">
              <a:xfrm>
                <a:off x="3755"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8" name="Oval 18"/>
              <p:cNvSpPr>
                <a:spLocks noChangeArrowheads="1"/>
              </p:cNvSpPr>
              <p:nvPr/>
            </p:nvSpPr>
            <p:spPr bwMode="auto">
              <a:xfrm>
                <a:off x="3733" y="113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9" name="Oval 19"/>
              <p:cNvSpPr>
                <a:spLocks noChangeArrowheads="1"/>
              </p:cNvSpPr>
              <p:nvPr/>
            </p:nvSpPr>
            <p:spPr bwMode="auto">
              <a:xfrm>
                <a:off x="4121" y="141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0" name="Oval 20"/>
              <p:cNvSpPr>
                <a:spLocks noChangeArrowheads="1"/>
              </p:cNvSpPr>
              <p:nvPr/>
            </p:nvSpPr>
            <p:spPr bwMode="auto">
              <a:xfrm>
                <a:off x="4213" y="139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1" name="Oval 21"/>
              <p:cNvSpPr>
                <a:spLocks noChangeArrowheads="1"/>
              </p:cNvSpPr>
              <p:nvPr/>
            </p:nvSpPr>
            <p:spPr bwMode="auto">
              <a:xfrm>
                <a:off x="3641" y="78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2" name="Group 22"/>
            <p:cNvGrpSpPr>
              <a:grpSpLocks/>
            </p:cNvGrpSpPr>
            <p:nvPr/>
          </p:nvGrpSpPr>
          <p:grpSpPr bwMode="auto">
            <a:xfrm>
              <a:off x="3168" y="288"/>
              <a:ext cx="2352" cy="1968"/>
              <a:chOff x="3168" y="288"/>
              <a:chExt cx="2352" cy="1968"/>
            </a:xfrm>
          </p:grpSpPr>
          <p:sp>
            <p:nvSpPr>
              <p:cNvPr id="71023" name="Rectangle 23"/>
              <p:cNvSpPr>
                <a:spLocks noChangeArrowheads="1"/>
              </p:cNvSpPr>
              <p:nvPr/>
            </p:nvSpPr>
            <p:spPr bwMode="auto">
              <a:xfrm>
                <a:off x="3168" y="288"/>
                <a:ext cx="2352" cy="196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1024" name="Group 24"/>
              <p:cNvGrpSpPr>
                <a:grpSpLocks/>
              </p:cNvGrpSpPr>
              <p:nvPr/>
            </p:nvGrpSpPr>
            <p:grpSpPr bwMode="auto">
              <a:xfrm>
                <a:off x="3733" y="525"/>
                <a:ext cx="1691" cy="1239"/>
                <a:chOff x="3733" y="525"/>
                <a:chExt cx="1691" cy="1239"/>
              </a:xfrm>
            </p:grpSpPr>
            <p:sp>
              <p:nvSpPr>
                <p:cNvPr id="71104" name="Oval 25"/>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5" name="Oval 26"/>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6" name="Oval 27"/>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7" name="Oval 28"/>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8" name="Oval 29"/>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9" name="Oval 30"/>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0" name="Oval 31"/>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1" name="Oval 32"/>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2" name="Oval 33"/>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3" name="Oval 34"/>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4" name="Oval 35"/>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5" name="Oval 36"/>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6" name="Oval 37"/>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7" name="Oval 38"/>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8" name="Oval 39"/>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9" name="Oval 40"/>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0" name="Oval 41"/>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1" name="Oval 42"/>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2" name="Oval 43"/>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3" name="Oval 44"/>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4" name="Oval 45"/>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5" name="Group 46"/>
              <p:cNvGrpSpPr>
                <a:grpSpLocks/>
              </p:cNvGrpSpPr>
              <p:nvPr/>
            </p:nvGrpSpPr>
            <p:grpSpPr bwMode="auto">
              <a:xfrm>
                <a:off x="3504" y="432"/>
                <a:ext cx="1897" cy="1779"/>
                <a:chOff x="3504" y="432"/>
                <a:chExt cx="1897" cy="1779"/>
              </a:xfrm>
            </p:grpSpPr>
            <p:grpSp>
              <p:nvGrpSpPr>
                <p:cNvPr id="71026" name="Group 47"/>
                <p:cNvGrpSpPr>
                  <a:grpSpLocks/>
                </p:cNvGrpSpPr>
                <p:nvPr/>
              </p:nvGrpSpPr>
              <p:grpSpPr bwMode="auto">
                <a:xfrm>
                  <a:off x="3710" y="479"/>
                  <a:ext cx="1668" cy="1425"/>
                  <a:chOff x="3710" y="479"/>
                  <a:chExt cx="1668" cy="1425"/>
                </a:xfrm>
              </p:grpSpPr>
              <p:sp>
                <p:nvSpPr>
                  <p:cNvPr id="71084" name="Oval 48"/>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5" name="Oval 49"/>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6" name="Oval 50"/>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7" name="Oval 51"/>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8" name="Oval 5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9" name="Oval 53"/>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0" name="Oval 54"/>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1" name="Oval 55"/>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2" name="Oval 56"/>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3" name="Oval 57"/>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4" name="Oval 58"/>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5" name="Oval 59"/>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6" name="Oval 60"/>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7" name="Oval 61"/>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8" name="Oval 62"/>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9" name="Oval 63"/>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0" name="Oval 64"/>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1" name="Oval 65"/>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2" name="Oval 66"/>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3" name="Oval 67"/>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7" name="Group 68"/>
                <p:cNvGrpSpPr>
                  <a:grpSpLocks/>
                </p:cNvGrpSpPr>
                <p:nvPr/>
              </p:nvGrpSpPr>
              <p:grpSpPr bwMode="auto">
                <a:xfrm>
                  <a:off x="3504" y="432"/>
                  <a:ext cx="1897" cy="1779"/>
                  <a:chOff x="3504" y="432"/>
                  <a:chExt cx="1897" cy="1779"/>
                </a:xfrm>
              </p:grpSpPr>
              <p:grpSp>
                <p:nvGrpSpPr>
                  <p:cNvPr id="71028" name="Group 69"/>
                  <p:cNvGrpSpPr>
                    <a:grpSpLocks/>
                  </p:cNvGrpSpPr>
                  <p:nvPr/>
                </p:nvGrpSpPr>
                <p:grpSpPr bwMode="auto">
                  <a:xfrm>
                    <a:off x="4075" y="432"/>
                    <a:ext cx="1075" cy="1355"/>
                    <a:chOff x="4075" y="432"/>
                    <a:chExt cx="1075" cy="1355"/>
                  </a:xfrm>
                </p:grpSpPr>
                <p:sp>
                  <p:nvSpPr>
                    <p:cNvPr id="71075" name="Oval 70"/>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6" name="Oval 71"/>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7" name="Oval 72"/>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8" name="Oval 73"/>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9" name="Oval 74"/>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0" name="Oval 75"/>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1" name="Oval 76"/>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2" name="Oval 77"/>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3" name="Oval 78"/>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9" name="Group 79"/>
                  <p:cNvGrpSpPr>
                    <a:grpSpLocks/>
                  </p:cNvGrpSpPr>
                  <p:nvPr/>
                </p:nvGrpSpPr>
                <p:grpSpPr bwMode="auto">
                  <a:xfrm>
                    <a:off x="3550" y="502"/>
                    <a:ext cx="1463" cy="1613"/>
                    <a:chOff x="3550" y="502"/>
                    <a:chExt cx="1463" cy="1613"/>
                  </a:xfrm>
                </p:grpSpPr>
                <p:sp>
                  <p:nvSpPr>
                    <p:cNvPr id="71060" name="Oval 80"/>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1" name="Oval 81"/>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2" name="Oval 82"/>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3" name="Oval 83"/>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4" name="Oval 84"/>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5" name="Oval 85"/>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6" name="Oval 86"/>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7" name="Oval 87"/>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8" name="Oval 88"/>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9" name="Oval 89"/>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0" name="Oval 90"/>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1" name="Oval 91"/>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2" name="Oval 92"/>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3" name="Oval 93"/>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4" name="Oval 94"/>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30" name="Group 95"/>
                  <p:cNvGrpSpPr>
                    <a:grpSpLocks/>
                  </p:cNvGrpSpPr>
                  <p:nvPr/>
                </p:nvGrpSpPr>
                <p:grpSpPr bwMode="auto">
                  <a:xfrm>
                    <a:off x="3504" y="528"/>
                    <a:ext cx="1897" cy="1683"/>
                    <a:chOff x="3504" y="525"/>
                    <a:chExt cx="1897" cy="1683"/>
                  </a:xfrm>
                </p:grpSpPr>
                <p:sp>
                  <p:nvSpPr>
                    <p:cNvPr id="71031" name="Oval 96"/>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2" name="Oval 97"/>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3" name="Oval 98"/>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4" name="Oval 99"/>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5" name="Oval 100"/>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6" name="Oval 101"/>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7" name="Oval 10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8" name="Oval 103"/>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9" name="Oval 104"/>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0" name="Oval 105"/>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1" name="Oval 106"/>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2" name="Oval 107"/>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3" name="Oval 108"/>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4" name="Oval 109"/>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5" name="Oval 110"/>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6" name="Oval 111"/>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7" name="Oval 112"/>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8" name="Oval 113"/>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9" name="Oval 114"/>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0" name="Oval 115"/>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1" name="Oval 116"/>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2" name="Oval 117"/>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3" name="Oval 118"/>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4" name="Oval 119"/>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5" name="Oval 120"/>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6" name="Oval 121"/>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7" name="Oval 122"/>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8" name="Oval 123"/>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9" name="Oval 124"/>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14" name="Group 125"/>
          <p:cNvGrpSpPr>
            <a:grpSpLocks noChangeAspect="1"/>
          </p:cNvGrpSpPr>
          <p:nvPr/>
        </p:nvGrpSpPr>
        <p:grpSpPr bwMode="auto">
          <a:xfrm>
            <a:off x="3517900" y="1549400"/>
            <a:ext cx="4889500" cy="4090988"/>
            <a:chOff x="3168" y="288"/>
            <a:chExt cx="2352" cy="1968"/>
          </a:xfrm>
        </p:grpSpPr>
        <p:sp>
          <p:nvSpPr>
            <p:cNvPr id="70898" name="Rectangle 126"/>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899" name="Group 127"/>
            <p:cNvGrpSpPr>
              <a:grpSpLocks noChangeAspect="1"/>
            </p:cNvGrpSpPr>
            <p:nvPr/>
          </p:nvGrpSpPr>
          <p:grpSpPr bwMode="auto">
            <a:xfrm>
              <a:off x="3618" y="783"/>
              <a:ext cx="1623" cy="911"/>
              <a:chOff x="3618" y="783"/>
              <a:chExt cx="1623" cy="911"/>
            </a:xfrm>
          </p:grpSpPr>
          <p:sp>
            <p:nvSpPr>
              <p:cNvPr id="71003" name="Oval 128"/>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4" name="Oval 129"/>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5" name="Oval 130"/>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6" name="Oval 131"/>
              <p:cNvSpPr>
                <a:spLocks noChangeAspect="1" noChangeArrowheads="1"/>
              </p:cNvSpPr>
              <p:nvPr/>
            </p:nvSpPr>
            <p:spPr bwMode="auto">
              <a:xfrm>
                <a:off x="4121"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7" name="Oval 132"/>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8" name="Oval 133"/>
              <p:cNvSpPr>
                <a:spLocks noChangeAspect="1" noChangeArrowheads="1"/>
              </p:cNvSpPr>
              <p:nvPr/>
            </p:nvSpPr>
            <p:spPr bwMode="auto">
              <a:xfrm>
                <a:off x="4807" y="1040"/>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9" name="Oval 134"/>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0" name="Oval 135"/>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1" name="Oval 136"/>
              <p:cNvSpPr>
                <a:spLocks noChangeAspect="1" noChangeArrowheads="1"/>
              </p:cNvSpPr>
              <p:nvPr/>
            </p:nvSpPr>
            <p:spPr bwMode="auto">
              <a:xfrm>
                <a:off x="5218" y="94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2" name="Oval 137"/>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3" name="Oval 138"/>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4" name="Oval 139"/>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5" name="Oval 140"/>
              <p:cNvSpPr>
                <a:spLocks noChangeAspect="1" noChangeArrowheads="1"/>
              </p:cNvSpPr>
              <p:nvPr/>
            </p:nvSpPr>
            <p:spPr bwMode="auto">
              <a:xfrm>
                <a:off x="3754" y="1180"/>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6" name="Oval 141"/>
              <p:cNvSpPr>
                <a:spLocks noChangeAspect="1" noChangeArrowheads="1"/>
              </p:cNvSpPr>
              <p:nvPr/>
            </p:nvSpPr>
            <p:spPr bwMode="auto">
              <a:xfrm>
                <a:off x="3733" y="1133"/>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7" name="Oval 142"/>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8" name="Oval 143"/>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9" name="Oval 144"/>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0" name="Group 145"/>
            <p:cNvGrpSpPr>
              <a:grpSpLocks noChangeAspect="1"/>
            </p:cNvGrpSpPr>
            <p:nvPr/>
          </p:nvGrpSpPr>
          <p:grpSpPr bwMode="auto">
            <a:xfrm>
              <a:off x="3168" y="288"/>
              <a:ext cx="2352" cy="1968"/>
              <a:chOff x="3168" y="288"/>
              <a:chExt cx="2352" cy="1968"/>
            </a:xfrm>
          </p:grpSpPr>
          <p:sp>
            <p:nvSpPr>
              <p:cNvPr id="70901" name="Rectangle 146"/>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902" name="Group 147"/>
              <p:cNvGrpSpPr>
                <a:grpSpLocks noChangeAspect="1"/>
              </p:cNvGrpSpPr>
              <p:nvPr/>
            </p:nvGrpSpPr>
            <p:grpSpPr bwMode="auto">
              <a:xfrm>
                <a:off x="3733" y="525"/>
                <a:ext cx="1691" cy="1239"/>
                <a:chOff x="3733" y="525"/>
                <a:chExt cx="1691" cy="1239"/>
              </a:xfrm>
            </p:grpSpPr>
            <p:sp>
              <p:nvSpPr>
                <p:cNvPr id="70982" name="Oval 148"/>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3" name="Oval 149"/>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4" name="Oval 150"/>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5" name="Oval 151"/>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6" name="Oval 152"/>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7" name="Oval 153"/>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8" name="Oval 154"/>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9" name="Oval 155"/>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0" name="Oval 156"/>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1" name="Oval 157"/>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2" name="Oval 158"/>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3" name="Oval 159"/>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4" name="Oval 160"/>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5" name="Oval 161"/>
                <p:cNvSpPr>
                  <a:spLocks noChangeAspect="1" noChangeArrowheads="1"/>
                </p:cNvSpPr>
                <p:nvPr/>
              </p:nvSpPr>
              <p:spPr bwMode="auto">
                <a:xfrm>
                  <a:off x="446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6" name="Oval 162"/>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7" name="Oval 163"/>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8" name="Oval 164"/>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9" name="Oval 165"/>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0" name="Oval 166"/>
                <p:cNvSpPr>
                  <a:spLocks noChangeAspect="1" noChangeArrowheads="1"/>
                </p:cNvSpPr>
                <p:nvPr/>
              </p:nvSpPr>
              <p:spPr bwMode="auto">
                <a:xfrm>
                  <a:off x="4464" y="132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1" name="Oval 167"/>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2" name="Oval 168"/>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3" name="Group 169"/>
              <p:cNvGrpSpPr>
                <a:grpSpLocks noChangeAspect="1"/>
              </p:cNvGrpSpPr>
              <p:nvPr/>
            </p:nvGrpSpPr>
            <p:grpSpPr bwMode="auto">
              <a:xfrm>
                <a:off x="3504" y="432"/>
                <a:ext cx="1897" cy="1779"/>
                <a:chOff x="3504" y="432"/>
                <a:chExt cx="1897" cy="1779"/>
              </a:xfrm>
            </p:grpSpPr>
            <p:grpSp>
              <p:nvGrpSpPr>
                <p:cNvPr id="70904" name="Group 170"/>
                <p:cNvGrpSpPr>
                  <a:grpSpLocks noChangeAspect="1"/>
                </p:cNvGrpSpPr>
                <p:nvPr/>
              </p:nvGrpSpPr>
              <p:grpSpPr bwMode="auto">
                <a:xfrm>
                  <a:off x="3710" y="480"/>
                  <a:ext cx="1668" cy="1424"/>
                  <a:chOff x="3710" y="480"/>
                  <a:chExt cx="1668" cy="1424"/>
                </a:xfrm>
              </p:grpSpPr>
              <p:sp>
                <p:nvSpPr>
                  <p:cNvPr id="70962" name="Oval 171"/>
                  <p:cNvSpPr>
                    <a:spLocks noChangeAspect="1" noChangeArrowheads="1"/>
                  </p:cNvSpPr>
                  <p:nvPr/>
                </p:nvSpPr>
                <p:spPr bwMode="auto">
                  <a:xfrm>
                    <a:off x="3755" y="129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3" name="Oval 172"/>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4" name="Oval 173"/>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5" name="Oval 174"/>
                  <p:cNvSpPr>
                    <a:spLocks noChangeAspect="1" noChangeArrowheads="1"/>
                  </p:cNvSpPr>
                  <p:nvPr/>
                </p:nvSpPr>
                <p:spPr bwMode="auto">
                  <a:xfrm>
                    <a:off x="4213" y="1694"/>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6" name="Oval 175"/>
                  <p:cNvSpPr>
                    <a:spLocks noChangeAspect="1" noChangeArrowheads="1"/>
                  </p:cNvSpPr>
                  <p:nvPr/>
                </p:nvSpPr>
                <p:spPr bwMode="auto">
                  <a:xfrm>
                    <a:off x="4235" y="1554"/>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7" name="Oval 176"/>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8" name="Oval 177"/>
                  <p:cNvSpPr>
                    <a:spLocks noChangeAspect="1" noChangeArrowheads="1"/>
                  </p:cNvSpPr>
                  <p:nvPr/>
                </p:nvSpPr>
                <p:spPr bwMode="auto">
                  <a:xfrm>
                    <a:off x="3710" y="7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9" name="Oval 178"/>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0" name="Oval 179"/>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1" name="Oval 180"/>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2" name="Oval 181"/>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3" name="Oval 182"/>
                  <p:cNvSpPr>
                    <a:spLocks noChangeAspect="1" noChangeArrowheads="1"/>
                  </p:cNvSpPr>
                  <p:nvPr/>
                </p:nvSpPr>
                <p:spPr bwMode="auto">
                  <a:xfrm>
                    <a:off x="4875" y="923"/>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4" name="Oval 183"/>
                  <p:cNvSpPr>
                    <a:spLocks noChangeAspect="1" noChangeArrowheads="1"/>
                  </p:cNvSpPr>
                  <p:nvPr/>
                </p:nvSpPr>
                <p:spPr bwMode="auto">
                  <a:xfrm>
                    <a:off x="4830" y="85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5" name="Oval 184"/>
                  <p:cNvSpPr>
                    <a:spLocks noChangeAspect="1" noChangeArrowheads="1"/>
                  </p:cNvSpPr>
                  <p:nvPr/>
                </p:nvSpPr>
                <p:spPr bwMode="auto">
                  <a:xfrm>
                    <a:off x="4213" y="923"/>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6" name="Oval 185"/>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7" name="Oval 186"/>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8" name="Oval 187"/>
                  <p:cNvSpPr>
                    <a:spLocks noChangeAspect="1" noChangeArrowheads="1"/>
                  </p:cNvSpPr>
                  <p:nvPr/>
                </p:nvSpPr>
                <p:spPr bwMode="auto">
                  <a:xfrm>
                    <a:off x="4715" y="5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9" name="Oval 188"/>
                  <p:cNvSpPr>
                    <a:spLocks noChangeAspect="1" noChangeArrowheads="1"/>
                  </p:cNvSpPr>
                  <p:nvPr/>
                </p:nvSpPr>
                <p:spPr bwMode="auto">
                  <a:xfrm>
                    <a:off x="4533" y="480"/>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0" name="Oval 189"/>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1" name="Oval 190"/>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5" name="Group 191"/>
                <p:cNvGrpSpPr>
                  <a:grpSpLocks noChangeAspect="1"/>
                </p:cNvGrpSpPr>
                <p:nvPr/>
              </p:nvGrpSpPr>
              <p:grpSpPr bwMode="auto">
                <a:xfrm>
                  <a:off x="3504" y="432"/>
                  <a:ext cx="1897" cy="1779"/>
                  <a:chOff x="3504" y="432"/>
                  <a:chExt cx="1897" cy="1779"/>
                </a:xfrm>
              </p:grpSpPr>
              <p:grpSp>
                <p:nvGrpSpPr>
                  <p:cNvPr id="70906" name="Group 192"/>
                  <p:cNvGrpSpPr>
                    <a:grpSpLocks noChangeAspect="1"/>
                  </p:cNvGrpSpPr>
                  <p:nvPr/>
                </p:nvGrpSpPr>
                <p:grpSpPr bwMode="auto">
                  <a:xfrm>
                    <a:off x="4075" y="432"/>
                    <a:ext cx="1075" cy="1355"/>
                    <a:chOff x="4075" y="432"/>
                    <a:chExt cx="1075" cy="1355"/>
                  </a:xfrm>
                </p:grpSpPr>
                <p:sp>
                  <p:nvSpPr>
                    <p:cNvPr id="70953" name="Oval 193"/>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4" name="Oval 194"/>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5" name="Oval 195"/>
                    <p:cNvSpPr>
                      <a:spLocks noChangeAspect="1" noChangeArrowheads="1"/>
                    </p:cNvSpPr>
                    <p:nvPr/>
                  </p:nvSpPr>
                  <p:spPr bwMode="auto">
                    <a:xfrm>
                      <a:off x="4693" y="80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6" name="Oval 196"/>
                    <p:cNvSpPr>
                      <a:spLocks noChangeAspect="1" noChangeArrowheads="1"/>
                    </p:cNvSpPr>
                    <p:nvPr/>
                  </p:nvSpPr>
                  <p:spPr bwMode="auto">
                    <a:xfrm>
                      <a:off x="4555" y="68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7" name="Oval 197"/>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8" name="Oval 198"/>
                    <p:cNvSpPr>
                      <a:spLocks noChangeAspect="1" noChangeArrowheads="1"/>
                    </p:cNvSpPr>
                    <p:nvPr/>
                  </p:nvSpPr>
                  <p:spPr bwMode="auto">
                    <a:xfrm>
                      <a:off x="4304"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9" name="Oval 199"/>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0" name="Oval 200"/>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1" name="Oval 201"/>
                    <p:cNvSpPr>
                      <a:spLocks noChangeAspect="1" noChangeArrowheads="1"/>
                    </p:cNvSpPr>
                    <p:nvPr/>
                  </p:nvSpPr>
                  <p:spPr bwMode="auto">
                    <a:xfrm>
                      <a:off x="4464"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7" name="Group 202"/>
                  <p:cNvGrpSpPr>
                    <a:grpSpLocks noChangeAspect="1"/>
                  </p:cNvGrpSpPr>
                  <p:nvPr/>
                </p:nvGrpSpPr>
                <p:grpSpPr bwMode="auto">
                  <a:xfrm>
                    <a:off x="3550" y="503"/>
                    <a:ext cx="1463" cy="1612"/>
                    <a:chOff x="3550" y="503"/>
                    <a:chExt cx="1463" cy="1612"/>
                  </a:xfrm>
                </p:grpSpPr>
                <p:sp>
                  <p:nvSpPr>
                    <p:cNvPr id="70938" name="Oval 203"/>
                    <p:cNvSpPr>
                      <a:spLocks noChangeAspect="1" noChangeArrowheads="1"/>
                    </p:cNvSpPr>
                    <p:nvPr/>
                  </p:nvSpPr>
                  <p:spPr bwMode="auto">
                    <a:xfrm>
                      <a:off x="4235" y="190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9" name="Oval 204"/>
                    <p:cNvSpPr>
                      <a:spLocks noChangeAspect="1" noChangeArrowheads="1"/>
                    </p:cNvSpPr>
                    <p:nvPr/>
                  </p:nvSpPr>
                  <p:spPr bwMode="auto">
                    <a:xfrm>
                      <a:off x="4304" y="1928"/>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0" name="Oval 205"/>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1" name="Oval 206"/>
                    <p:cNvSpPr>
                      <a:spLocks noChangeAspect="1" noChangeArrowheads="1"/>
                    </p:cNvSpPr>
                    <p:nvPr/>
                  </p:nvSpPr>
                  <p:spPr bwMode="auto">
                    <a:xfrm>
                      <a:off x="4258"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2" name="Oval 207"/>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3" name="Oval 208"/>
                    <p:cNvSpPr>
                      <a:spLocks noChangeAspect="1" noChangeArrowheads="1"/>
                    </p:cNvSpPr>
                    <p:nvPr/>
                  </p:nvSpPr>
                  <p:spPr bwMode="auto">
                    <a:xfrm>
                      <a:off x="3573" y="713"/>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4" name="Oval 209"/>
                    <p:cNvSpPr>
                      <a:spLocks noChangeAspect="1" noChangeArrowheads="1"/>
                    </p:cNvSpPr>
                    <p:nvPr/>
                  </p:nvSpPr>
                  <p:spPr bwMode="auto">
                    <a:xfrm>
                      <a:off x="4738" y="90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5" name="Oval 210"/>
                    <p:cNvSpPr>
                      <a:spLocks noChangeAspect="1" noChangeArrowheads="1"/>
                    </p:cNvSpPr>
                    <p:nvPr/>
                  </p:nvSpPr>
                  <p:spPr bwMode="auto">
                    <a:xfrm>
                      <a:off x="4921" y="9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6" name="Oval 211"/>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7" name="Oval 212"/>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8" name="Oval 213"/>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9" name="Oval 214"/>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0" name="Oval 215"/>
                    <p:cNvSpPr>
                      <a:spLocks noChangeAspect="1" noChangeArrowheads="1"/>
                    </p:cNvSpPr>
                    <p:nvPr/>
                  </p:nvSpPr>
                  <p:spPr bwMode="auto">
                    <a:xfrm>
                      <a:off x="4327"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1" name="Oval 216"/>
                    <p:cNvSpPr>
                      <a:spLocks noChangeAspect="1" noChangeArrowheads="1"/>
                    </p:cNvSpPr>
                    <p:nvPr/>
                  </p:nvSpPr>
                  <p:spPr bwMode="auto">
                    <a:xfrm>
                      <a:off x="4007" y="139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2" name="Oval 217"/>
                    <p:cNvSpPr>
                      <a:spLocks noChangeAspect="1" noChangeArrowheads="1"/>
                    </p:cNvSpPr>
                    <p:nvPr/>
                  </p:nvSpPr>
                  <p:spPr bwMode="auto">
                    <a:xfrm>
                      <a:off x="3550" y="50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8" name="Group 218"/>
                  <p:cNvGrpSpPr>
                    <a:grpSpLocks noChangeAspect="1"/>
                  </p:cNvGrpSpPr>
                  <p:nvPr/>
                </p:nvGrpSpPr>
                <p:grpSpPr bwMode="auto">
                  <a:xfrm>
                    <a:off x="3504" y="529"/>
                    <a:ext cx="1897" cy="1682"/>
                    <a:chOff x="3504" y="526"/>
                    <a:chExt cx="1897" cy="1682"/>
                  </a:xfrm>
                </p:grpSpPr>
                <p:sp>
                  <p:nvSpPr>
                    <p:cNvPr id="70909" name="Oval 219"/>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0" name="Oval 220"/>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1" name="Oval 221"/>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2" name="Oval 222"/>
                    <p:cNvSpPr>
                      <a:spLocks noChangeAspect="1" noChangeArrowheads="1"/>
                    </p:cNvSpPr>
                    <p:nvPr/>
                  </p:nvSpPr>
                  <p:spPr bwMode="auto">
                    <a:xfrm>
                      <a:off x="4281" y="1787"/>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3" name="Oval 223"/>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4" name="Oval 224"/>
                    <p:cNvSpPr>
                      <a:spLocks noChangeAspect="1" noChangeArrowheads="1"/>
                    </p:cNvSpPr>
                    <p:nvPr/>
                  </p:nvSpPr>
                  <p:spPr bwMode="auto">
                    <a:xfrm>
                      <a:off x="4075" y="204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5" name="Oval 225"/>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6" name="Oval 226"/>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7" name="Oval 227"/>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8" name="Oval 228"/>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9" name="Oval 229"/>
                    <p:cNvSpPr>
                      <a:spLocks noChangeAspect="1" noChangeArrowheads="1"/>
                    </p:cNvSpPr>
                    <p:nvPr/>
                  </p:nvSpPr>
                  <p:spPr bwMode="auto">
                    <a:xfrm>
                      <a:off x="3824" y="132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0" name="Oval 230"/>
                    <p:cNvSpPr>
                      <a:spLocks noChangeAspect="1" noChangeArrowheads="1"/>
                    </p:cNvSpPr>
                    <p:nvPr/>
                  </p:nvSpPr>
                  <p:spPr bwMode="auto">
                    <a:xfrm>
                      <a:off x="4007" y="111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1" name="Oval 231"/>
                    <p:cNvSpPr>
                      <a:spLocks noChangeAspect="1" noChangeArrowheads="1"/>
                    </p:cNvSpPr>
                    <p:nvPr/>
                  </p:nvSpPr>
                  <p:spPr bwMode="auto">
                    <a:xfrm>
                      <a:off x="4030" y="90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2" name="Oval 232"/>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3" name="Oval 233"/>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4" name="Oval 234"/>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5" name="Oval 235"/>
                    <p:cNvSpPr>
                      <a:spLocks noChangeAspect="1" noChangeArrowheads="1"/>
                    </p:cNvSpPr>
                    <p:nvPr/>
                  </p:nvSpPr>
                  <p:spPr bwMode="auto">
                    <a:xfrm>
                      <a:off x="3710" y="52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6" name="Oval 236"/>
                    <p:cNvSpPr>
                      <a:spLocks noChangeAspect="1" noChangeArrowheads="1"/>
                    </p:cNvSpPr>
                    <p:nvPr/>
                  </p:nvSpPr>
                  <p:spPr bwMode="auto">
                    <a:xfrm>
                      <a:off x="4670" y="6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7" name="Oval 237"/>
                    <p:cNvSpPr>
                      <a:spLocks noChangeAspect="1" noChangeArrowheads="1"/>
                    </p:cNvSpPr>
                    <p:nvPr/>
                  </p:nvSpPr>
                  <p:spPr bwMode="auto">
                    <a:xfrm>
                      <a:off x="4578" y="57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8" name="Oval 238"/>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9" name="Oval 239"/>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0" name="Oval 240"/>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1" name="Oval 241"/>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2" name="Oval 242"/>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3" name="Oval 243"/>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4" name="Oval 244"/>
                    <p:cNvSpPr>
                      <a:spLocks noChangeAspect="1" noChangeArrowheads="1"/>
                    </p:cNvSpPr>
                    <p:nvPr/>
                  </p:nvSpPr>
                  <p:spPr bwMode="auto">
                    <a:xfrm>
                      <a:off x="3504" y="5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5" name="Oval 245"/>
                    <p:cNvSpPr>
                      <a:spLocks noChangeAspect="1" noChangeArrowheads="1"/>
                    </p:cNvSpPr>
                    <p:nvPr/>
                  </p:nvSpPr>
                  <p:spPr bwMode="auto">
                    <a:xfrm>
                      <a:off x="4533" y="1321"/>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6" name="Oval 246"/>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7" name="Oval 247"/>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24" name="Group 248"/>
          <p:cNvGrpSpPr>
            <a:grpSpLocks noChangeAspect="1"/>
          </p:cNvGrpSpPr>
          <p:nvPr/>
        </p:nvGrpSpPr>
        <p:grpSpPr bwMode="auto">
          <a:xfrm>
            <a:off x="2005013" y="1411288"/>
            <a:ext cx="6362700" cy="5324475"/>
            <a:chOff x="3168" y="288"/>
            <a:chExt cx="2352" cy="1968"/>
          </a:xfrm>
        </p:grpSpPr>
        <p:sp>
          <p:nvSpPr>
            <p:cNvPr id="70776" name="Rectangle 249"/>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777" name="Group 250"/>
            <p:cNvGrpSpPr>
              <a:grpSpLocks noChangeAspect="1"/>
            </p:cNvGrpSpPr>
            <p:nvPr/>
          </p:nvGrpSpPr>
          <p:grpSpPr bwMode="auto">
            <a:xfrm>
              <a:off x="3618" y="783"/>
              <a:ext cx="1623" cy="911"/>
              <a:chOff x="3618" y="783"/>
              <a:chExt cx="1623" cy="911"/>
            </a:xfrm>
          </p:grpSpPr>
          <p:sp>
            <p:nvSpPr>
              <p:cNvPr id="70881" name="Oval 251"/>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2" name="Oval 252"/>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3" name="Oval 253"/>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4" name="Oval 254"/>
              <p:cNvSpPr>
                <a:spLocks noChangeAspect="1" noChangeArrowheads="1"/>
              </p:cNvSpPr>
              <p:nvPr/>
            </p:nvSpPr>
            <p:spPr bwMode="auto">
              <a:xfrm>
                <a:off x="4121" y="120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5" name="Oval 255"/>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6" name="Oval 256"/>
              <p:cNvSpPr>
                <a:spLocks noChangeAspect="1" noChangeArrowheads="1"/>
              </p:cNvSpPr>
              <p:nvPr/>
            </p:nvSpPr>
            <p:spPr bwMode="auto">
              <a:xfrm>
                <a:off x="480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7" name="Oval 257"/>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8" name="Oval 258"/>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9" name="Oval 259"/>
              <p:cNvSpPr>
                <a:spLocks noChangeAspect="1" noChangeArrowheads="1"/>
              </p:cNvSpPr>
              <p:nvPr/>
            </p:nvSpPr>
            <p:spPr bwMode="auto">
              <a:xfrm>
                <a:off x="5218" y="94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0" name="Oval 260"/>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1" name="Oval 261"/>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2" name="Oval 262"/>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3" name="Oval 263"/>
              <p:cNvSpPr>
                <a:spLocks noChangeAspect="1" noChangeArrowheads="1"/>
              </p:cNvSpPr>
              <p:nvPr/>
            </p:nvSpPr>
            <p:spPr bwMode="auto">
              <a:xfrm>
                <a:off x="3755"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4" name="Oval 264"/>
              <p:cNvSpPr>
                <a:spLocks noChangeAspect="1" noChangeArrowheads="1"/>
              </p:cNvSpPr>
              <p:nvPr/>
            </p:nvSpPr>
            <p:spPr bwMode="auto">
              <a:xfrm>
                <a:off x="3733" y="113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5" name="Oval 265"/>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6" name="Oval 266"/>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7" name="Oval 267"/>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78" name="Group 268"/>
            <p:cNvGrpSpPr>
              <a:grpSpLocks noChangeAspect="1"/>
            </p:cNvGrpSpPr>
            <p:nvPr/>
          </p:nvGrpSpPr>
          <p:grpSpPr bwMode="auto">
            <a:xfrm>
              <a:off x="3168" y="288"/>
              <a:ext cx="2352" cy="1968"/>
              <a:chOff x="3168" y="288"/>
              <a:chExt cx="2352" cy="1968"/>
            </a:xfrm>
          </p:grpSpPr>
          <p:sp>
            <p:nvSpPr>
              <p:cNvPr id="70779" name="Rectangle 269"/>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780" name="Group 270"/>
              <p:cNvGrpSpPr>
                <a:grpSpLocks noChangeAspect="1"/>
              </p:cNvGrpSpPr>
              <p:nvPr/>
            </p:nvGrpSpPr>
            <p:grpSpPr bwMode="auto">
              <a:xfrm>
                <a:off x="3733" y="525"/>
                <a:ext cx="1691" cy="1239"/>
                <a:chOff x="3733" y="525"/>
                <a:chExt cx="1691" cy="1239"/>
              </a:xfrm>
            </p:grpSpPr>
            <p:sp>
              <p:nvSpPr>
                <p:cNvPr id="70860" name="Oval 271"/>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1" name="Oval 272"/>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2" name="Oval 273"/>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3" name="Oval 274"/>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4" name="Oval 275"/>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5" name="Oval 276"/>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6" name="Oval 277"/>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7" name="Oval 278"/>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8" name="Oval 279"/>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9" name="Oval 280"/>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0" name="Oval 281"/>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1" name="Oval 282"/>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2" name="Oval 283"/>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3" name="Oval 284"/>
                <p:cNvSpPr>
                  <a:spLocks noChangeAspect="1" noChangeArrowheads="1"/>
                </p:cNvSpPr>
                <p:nvPr/>
              </p:nvSpPr>
              <p:spPr bwMode="auto">
                <a:xfrm>
                  <a:off x="4464" y="164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4" name="Oval 285"/>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5" name="Oval 286"/>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6" name="Oval 287"/>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7" name="Oval 288"/>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8" name="Oval 289"/>
                <p:cNvSpPr>
                  <a:spLocks noChangeAspect="1" noChangeArrowheads="1"/>
                </p:cNvSpPr>
                <p:nvPr/>
              </p:nvSpPr>
              <p:spPr bwMode="auto">
                <a:xfrm>
                  <a:off x="4464" y="132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9" name="Oval 290"/>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0" name="Oval 291"/>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1" name="Group 292"/>
              <p:cNvGrpSpPr>
                <a:grpSpLocks noChangeAspect="1"/>
              </p:cNvGrpSpPr>
              <p:nvPr/>
            </p:nvGrpSpPr>
            <p:grpSpPr bwMode="auto">
              <a:xfrm>
                <a:off x="3504" y="432"/>
                <a:ext cx="1897" cy="1779"/>
                <a:chOff x="3504" y="432"/>
                <a:chExt cx="1897" cy="1779"/>
              </a:xfrm>
            </p:grpSpPr>
            <p:grpSp>
              <p:nvGrpSpPr>
                <p:cNvPr id="70782" name="Group 293"/>
                <p:cNvGrpSpPr>
                  <a:grpSpLocks noChangeAspect="1"/>
                </p:cNvGrpSpPr>
                <p:nvPr/>
              </p:nvGrpSpPr>
              <p:grpSpPr bwMode="auto">
                <a:xfrm>
                  <a:off x="3710" y="479"/>
                  <a:ext cx="1668" cy="1425"/>
                  <a:chOff x="3710" y="479"/>
                  <a:chExt cx="1668" cy="1425"/>
                </a:xfrm>
              </p:grpSpPr>
              <p:sp>
                <p:nvSpPr>
                  <p:cNvPr id="70840" name="Oval 294"/>
                  <p:cNvSpPr>
                    <a:spLocks noChangeAspect="1" noChangeArrowheads="1"/>
                  </p:cNvSpPr>
                  <p:nvPr/>
                </p:nvSpPr>
                <p:spPr bwMode="auto">
                  <a:xfrm>
                    <a:off x="375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1" name="Oval 295"/>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2" name="Oval 296"/>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3" name="Oval 297"/>
                  <p:cNvSpPr>
                    <a:spLocks noChangeAspect="1" noChangeArrowheads="1"/>
                  </p:cNvSpPr>
                  <p:nvPr/>
                </p:nvSpPr>
                <p:spPr bwMode="auto">
                  <a:xfrm>
                    <a:off x="4213" y="1694"/>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4" name="Oval 29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5" name="Oval 299"/>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6" name="Oval 300"/>
                  <p:cNvSpPr>
                    <a:spLocks noChangeAspect="1" noChangeArrowheads="1"/>
                  </p:cNvSpPr>
                  <p:nvPr/>
                </p:nvSpPr>
                <p:spPr bwMode="auto">
                  <a:xfrm>
                    <a:off x="3710" y="71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7" name="Oval 301"/>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8" name="Oval 302"/>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9" name="Oval 303"/>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0" name="Oval 304"/>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1" name="Oval 305"/>
                  <p:cNvSpPr>
                    <a:spLocks noChangeAspect="1" noChangeArrowheads="1"/>
                  </p:cNvSpPr>
                  <p:nvPr/>
                </p:nvSpPr>
                <p:spPr bwMode="auto">
                  <a:xfrm>
                    <a:off x="4875"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2" name="Oval 306"/>
                  <p:cNvSpPr>
                    <a:spLocks noChangeAspect="1" noChangeArrowheads="1"/>
                  </p:cNvSpPr>
                  <p:nvPr/>
                </p:nvSpPr>
                <p:spPr bwMode="auto">
                  <a:xfrm>
                    <a:off x="4830"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3" name="Oval 307"/>
                  <p:cNvSpPr>
                    <a:spLocks noChangeAspect="1" noChangeArrowheads="1"/>
                  </p:cNvSpPr>
                  <p:nvPr/>
                </p:nvSpPr>
                <p:spPr bwMode="auto">
                  <a:xfrm>
                    <a:off x="4213" y="92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4" name="Oval 308"/>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5" name="Oval 309"/>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6" name="Oval 310"/>
                  <p:cNvSpPr>
                    <a:spLocks noChangeAspect="1" noChangeArrowheads="1"/>
                  </p:cNvSpPr>
                  <p:nvPr/>
                </p:nvSpPr>
                <p:spPr bwMode="auto">
                  <a:xfrm>
                    <a:off x="4715" y="50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7" name="Oval 311"/>
                  <p:cNvSpPr>
                    <a:spLocks noChangeAspect="1" noChangeArrowheads="1"/>
                  </p:cNvSpPr>
                  <p:nvPr/>
                </p:nvSpPr>
                <p:spPr bwMode="auto">
                  <a:xfrm>
                    <a:off x="4533" y="479"/>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8" name="Oval 312"/>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9" name="Oval 313"/>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3" name="Group 314"/>
                <p:cNvGrpSpPr>
                  <a:grpSpLocks noChangeAspect="1"/>
                </p:cNvGrpSpPr>
                <p:nvPr/>
              </p:nvGrpSpPr>
              <p:grpSpPr bwMode="auto">
                <a:xfrm>
                  <a:off x="3504" y="432"/>
                  <a:ext cx="1897" cy="1779"/>
                  <a:chOff x="3504" y="432"/>
                  <a:chExt cx="1897" cy="1779"/>
                </a:xfrm>
              </p:grpSpPr>
              <p:grpSp>
                <p:nvGrpSpPr>
                  <p:cNvPr id="70784" name="Group 315"/>
                  <p:cNvGrpSpPr>
                    <a:grpSpLocks noChangeAspect="1"/>
                  </p:cNvGrpSpPr>
                  <p:nvPr/>
                </p:nvGrpSpPr>
                <p:grpSpPr bwMode="auto">
                  <a:xfrm>
                    <a:off x="4075" y="432"/>
                    <a:ext cx="1075" cy="1355"/>
                    <a:chOff x="4075" y="432"/>
                    <a:chExt cx="1075" cy="1355"/>
                  </a:xfrm>
                </p:grpSpPr>
                <p:sp>
                  <p:nvSpPr>
                    <p:cNvPr id="70831" name="Oval 316"/>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2" name="Oval 317"/>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3" name="Oval 318"/>
                    <p:cNvSpPr>
                      <a:spLocks noChangeAspect="1" noChangeArrowheads="1"/>
                    </p:cNvSpPr>
                    <p:nvPr/>
                  </p:nvSpPr>
                  <p:spPr bwMode="auto">
                    <a:xfrm>
                      <a:off x="4693" y="80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4" name="Oval 319"/>
                    <p:cNvSpPr>
                      <a:spLocks noChangeAspect="1" noChangeArrowheads="1"/>
                    </p:cNvSpPr>
                    <p:nvPr/>
                  </p:nvSpPr>
                  <p:spPr bwMode="auto">
                    <a:xfrm>
                      <a:off x="4555" y="68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5" name="Oval 320"/>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6" name="Oval 321"/>
                    <p:cNvSpPr>
                      <a:spLocks noChangeAspect="1" noChangeArrowheads="1"/>
                    </p:cNvSpPr>
                    <p:nvPr/>
                  </p:nvSpPr>
                  <p:spPr bwMode="auto">
                    <a:xfrm>
                      <a:off x="4304" y="108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7" name="Oval 322"/>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8" name="Oval 323"/>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9" name="Oval 324"/>
                    <p:cNvSpPr>
                      <a:spLocks noChangeAspect="1" noChangeArrowheads="1"/>
                    </p:cNvSpPr>
                    <p:nvPr/>
                  </p:nvSpPr>
                  <p:spPr bwMode="auto">
                    <a:xfrm>
                      <a:off x="4464" y="57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5" name="Group 325"/>
                  <p:cNvGrpSpPr>
                    <a:grpSpLocks noChangeAspect="1"/>
                  </p:cNvGrpSpPr>
                  <p:nvPr/>
                </p:nvGrpSpPr>
                <p:grpSpPr bwMode="auto">
                  <a:xfrm>
                    <a:off x="3550" y="502"/>
                    <a:ext cx="1463" cy="1613"/>
                    <a:chOff x="3550" y="502"/>
                    <a:chExt cx="1463" cy="1613"/>
                  </a:xfrm>
                </p:grpSpPr>
                <p:sp>
                  <p:nvSpPr>
                    <p:cNvPr id="70816" name="Oval 326"/>
                    <p:cNvSpPr>
                      <a:spLocks noChangeAspect="1" noChangeArrowheads="1"/>
                    </p:cNvSpPr>
                    <p:nvPr/>
                  </p:nvSpPr>
                  <p:spPr bwMode="auto">
                    <a:xfrm>
                      <a:off x="4235" y="19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7" name="Oval 327"/>
                    <p:cNvSpPr>
                      <a:spLocks noChangeAspect="1" noChangeArrowheads="1"/>
                    </p:cNvSpPr>
                    <p:nvPr/>
                  </p:nvSpPr>
                  <p:spPr bwMode="auto">
                    <a:xfrm>
                      <a:off x="4304" y="19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8" name="Oval 328"/>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9" name="Oval 329"/>
                    <p:cNvSpPr>
                      <a:spLocks noChangeAspect="1" noChangeArrowheads="1"/>
                    </p:cNvSpPr>
                    <p:nvPr/>
                  </p:nvSpPr>
                  <p:spPr bwMode="auto">
                    <a:xfrm>
                      <a:off x="4258" y="136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0" name="Oval 330"/>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1" name="Oval 331"/>
                    <p:cNvSpPr>
                      <a:spLocks noChangeAspect="1" noChangeArrowheads="1"/>
                    </p:cNvSpPr>
                    <p:nvPr/>
                  </p:nvSpPr>
                  <p:spPr bwMode="auto">
                    <a:xfrm>
                      <a:off x="3573" y="712"/>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2" name="Oval 332"/>
                    <p:cNvSpPr>
                      <a:spLocks noChangeAspect="1" noChangeArrowheads="1"/>
                    </p:cNvSpPr>
                    <p:nvPr/>
                  </p:nvSpPr>
                  <p:spPr bwMode="auto">
                    <a:xfrm>
                      <a:off x="4738" y="89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3" name="Oval 333"/>
                    <p:cNvSpPr>
                      <a:spLocks noChangeAspect="1" noChangeArrowheads="1"/>
                    </p:cNvSpPr>
                    <p:nvPr/>
                  </p:nvSpPr>
                  <p:spPr bwMode="auto">
                    <a:xfrm>
                      <a:off x="4921"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4" name="Oval 334"/>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5" name="Oval 335"/>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6" name="Oval 336"/>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7" name="Oval 337"/>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8" name="Oval 338"/>
                    <p:cNvSpPr>
                      <a:spLocks noChangeAspect="1" noChangeArrowheads="1"/>
                    </p:cNvSpPr>
                    <p:nvPr/>
                  </p:nvSpPr>
                  <p:spPr bwMode="auto">
                    <a:xfrm>
                      <a:off x="4327" y="136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9" name="Oval 339"/>
                    <p:cNvSpPr>
                      <a:spLocks noChangeAspect="1" noChangeArrowheads="1"/>
                    </p:cNvSpPr>
                    <p:nvPr/>
                  </p:nvSpPr>
                  <p:spPr bwMode="auto">
                    <a:xfrm>
                      <a:off x="4007" y="138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0" name="Oval 340"/>
                    <p:cNvSpPr>
                      <a:spLocks noChangeAspect="1" noChangeArrowheads="1"/>
                    </p:cNvSpPr>
                    <p:nvPr/>
                  </p:nvSpPr>
                  <p:spPr bwMode="auto">
                    <a:xfrm>
                      <a:off x="3550" y="50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6" name="Group 341"/>
                  <p:cNvGrpSpPr>
                    <a:grpSpLocks noChangeAspect="1"/>
                  </p:cNvGrpSpPr>
                  <p:nvPr/>
                </p:nvGrpSpPr>
                <p:grpSpPr bwMode="auto">
                  <a:xfrm>
                    <a:off x="3504" y="528"/>
                    <a:ext cx="1897" cy="1683"/>
                    <a:chOff x="3504" y="525"/>
                    <a:chExt cx="1897" cy="1683"/>
                  </a:xfrm>
                </p:grpSpPr>
                <p:sp>
                  <p:nvSpPr>
                    <p:cNvPr id="70787" name="Oval 342"/>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8" name="Oval 343"/>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9" name="Oval 344"/>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0" name="Oval 345"/>
                    <p:cNvSpPr>
                      <a:spLocks noChangeAspect="1" noChangeArrowheads="1"/>
                    </p:cNvSpPr>
                    <p:nvPr/>
                  </p:nvSpPr>
                  <p:spPr bwMode="auto">
                    <a:xfrm>
                      <a:off x="4281" y="178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1" name="Oval 346"/>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2" name="Oval 347"/>
                    <p:cNvSpPr>
                      <a:spLocks noChangeAspect="1" noChangeArrowheads="1"/>
                    </p:cNvSpPr>
                    <p:nvPr/>
                  </p:nvSpPr>
                  <p:spPr bwMode="auto">
                    <a:xfrm>
                      <a:off x="4075" y="204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3" name="Oval 34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4" name="Oval 349"/>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5" name="Oval 350"/>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6" name="Oval 351"/>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7" name="Oval 352"/>
                    <p:cNvSpPr>
                      <a:spLocks noChangeAspect="1" noChangeArrowheads="1"/>
                    </p:cNvSpPr>
                    <p:nvPr/>
                  </p:nvSpPr>
                  <p:spPr bwMode="auto">
                    <a:xfrm>
                      <a:off x="3824" y="132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8" name="Oval 353"/>
                    <p:cNvSpPr>
                      <a:spLocks noChangeAspect="1" noChangeArrowheads="1"/>
                    </p:cNvSpPr>
                    <p:nvPr/>
                  </p:nvSpPr>
                  <p:spPr bwMode="auto">
                    <a:xfrm>
                      <a:off x="4007" y="111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9" name="Oval 354"/>
                    <p:cNvSpPr>
                      <a:spLocks noChangeAspect="1" noChangeArrowheads="1"/>
                    </p:cNvSpPr>
                    <p:nvPr/>
                  </p:nvSpPr>
                  <p:spPr bwMode="auto">
                    <a:xfrm>
                      <a:off x="4030" y="89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0" name="Oval 355"/>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1" name="Oval 356"/>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2" name="Oval 357"/>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3" name="Oval 358"/>
                    <p:cNvSpPr>
                      <a:spLocks noChangeAspect="1" noChangeArrowheads="1"/>
                    </p:cNvSpPr>
                    <p:nvPr/>
                  </p:nvSpPr>
                  <p:spPr bwMode="auto">
                    <a:xfrm>
                      <a:off x="3710"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4" name="Oval 359"/>
                    <p:cNvSpPr>
                      <a:spLocks noChangeAspect="1" noChangeArrowheads="1"/>
                    </p:cNvSpPr>
                    <p:nvPr/>
                  </p:nvSpPr>
                  <p:spPr bwMode="auto">
                    <a:xfrm>
                      <a:off x="4670" y="66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5" name="Oval 360"/>
                    <p:cNvSpPr>
                      <a:spLocks noChangeAspect="1" noChangeArrowheads="1"/>
                    </p:cNvSpPr>
                    <p:nvPr/>
                  </p:nvSpPr>
                  <p:spPr bwMode="auto">
                    <a:xfrm>
                      <a:off x="45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6" name="Oval 361"/>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7" name="Oval 362"/>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8" name="Oval 363"/>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9" name="Oval 364"/>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0" name="Oval 365"/>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1" name="Oval 366"/>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2" name="Oval 367"/>
                    <p:cNvSpPr>
                      <a:spLocks noChangeAspect="1" noChangeArrowheads="1"/>
                    </p:cNvSpPr>
                    <p:nvPr/>
                  </p:nvSpPr>
                  <p:spPr bwMode="auto">
                    <a:xfrm>
                      <a:off x="3504" y="59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3" name="Oval 368"/>
                    <p:cNvSpPr>
                      <a:spLocks noChangeAspect="1" noChangeArrowheads="1"/>
                    </p:cNvSpPr>
                    <p:nvPr/>
                  </p:nvSpPr>
                  <p:spPr bwMode="auto">
                    <a:xfrm>
                      <a:off x="4533" y="132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4" name="Oval 369"/>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5" name="Oval 370"/>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740" name="Group 371"/>
          <p:cNvGrpSpPr>
            <a:grpSpLocks noChangeAspect="1"/>
          </p:cNvGrpSpPr>
          <p:nvPr/>
        </p:nvGrpSpPr>
        <p:grpSpPr bwMode="auto">
          <a:xfrm>
            <a:off x="1244600" y="227013"/>
            <a:ext cx="6853238" cy="6200775"/>
            <a:chOff x="1056" y="288"/>
            <a:chExt cx="4032" cy="3648"/>
          </a:xfrm>
        </p:grpSpPr>
        <p:sp>
          <p:nvSpPr>
            <p:cNvPr id="70665" name="Oval 372"/>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6" name="Oval 373"/>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7" name="Oval 374"/>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8" name="Oval 375"/>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9" name="Oval 376"/>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0" name="Oval 377"/>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1" name="Oval 378"/>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2" name="Oval 379"/>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3" name="Oval 380"/>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4" name="Oval 381"/>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5" name="Oval 382"/>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6" name="Oval 383"/>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7" name="Oval 384"/>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8" name="Oval 385"/>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9" name="Oval 386"/>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0" name="Oval 387"/>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1" name="Oval 388"/>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2" name="Oval 389"/>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3" name="Oval 390"/>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4" name="Oval 391"/>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5" name="Oval 392"/>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6" name="Oval 393"/>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7" name="Oval 394"/>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8" name="Oval 395"/>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9" name="Oval 396"/>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0" name="Oval 397"/>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1" name="Oval 398"/>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2" name="Oval 399"/>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3" name="Oval 400"/>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4" name="Oval 401"/>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5" name="Oval 402"/>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6" name="Oval 403"/>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7" name="Oval 404"/>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8" name="Oval 405"/>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9" name="Oval 406"/>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0" name="Oval 407"/>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1" name="Oval 408"/>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2" name="Oval 409"/>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3" name="Oval 410"/>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4" name="Oval 411"/>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5" name="Oval 412"/>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6" name="Oval 413"/>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7" name="Oval 414"/>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8" name="Oval 415"/>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9" name="Oval 416"/>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0" name="Oval 417"/>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1" name="Oval 418"/>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2" name="Oval 419"/>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3" name="Oval 420"/>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4" name="Oval 421"/>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5" name="Oval 422"/>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6" name="Oval 423"/>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7" name="Oval 424"/>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8" name="Oval 425"/>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9" name="Oval 426"/>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0" name="Oval 427"/>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1" name="Oval 428"/>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2" name="Oval 429"/>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3" name="Oval 430"/>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4" name="Oval 431"/>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5" name="Oval 432"/>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6" name="Oval 433"/>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7" name="Oval 434"/>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8" name="Oval 435"/>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9" name="Oval 436"/>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0" name="Oval 437"/>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1" name="Oval 438"/>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2" name="Oval 439"/>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3" name="Oval 440"/>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4" name="Oval 441"/>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5" name="Oval 442"/>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6" name="Oval 443"/>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7" name="Oval 444"/>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8" name="Oval 445"/>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9" name="Oval 446"/>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0" name="Oval 447"/>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1" name="Oval 448"/>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2" name="Oval 449"/>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3" name="Oval 450"/>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4" name="Oval 451"/>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5" name="Oval 452"/>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6" name="Oval 453"/>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7" name="Oval 454"/>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8" name="Oval 455"/>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9" name="Oval 456"/>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0" name="Oval 457"/>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1" name="Oval 458"/>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2" name="Oval 459"/>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3" name="Oval 460"/>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4" name="Oval 461"/>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5" name="Oval 462"/>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6" name="Oval 463"/>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7" name="Oval 464"/>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8" name="Oval 465"/>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9" name="Oval 466"/>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0" name="Oval 467"/>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1" name="Oval 468"/>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2" name="Oval 469"/>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3" name="Oval 470"/>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4" name="Oval 471"/>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5" name="Oval 472"/>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6" name="Oval 473"/>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7" name="Oval 474"/>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8" name="Oval 475"/>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9" name="Oval 476"/>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0" name="Oval 477"/>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1" name="Oval 478"/>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2" name="Oval 479"/>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3" name="Oval 480"/>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4" name="Oval 481"/>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5" name="Oval 482"/>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973" name="TextBox 972"/>
          <p:cNvSpPr txBox="1">
            <a:spLocks noChangeArrowheads="1"/>
          </p:cNvSpPr>
          <p:nvPr/>
        </p:nvSpPr>
        <p:spPr bwMode="auto">
          <a:xfrm>
            <a:off x="533400" y="4648200"/>
            <a:ext cx="2819400" cy="1200150"/>
          </a:xfrm>
          <a:prstGeom prst="rect">
            <a:avLst/>
          </a:prstGeom>
          <a:noFill/>
          <a:ln w="9525">
            <a:noFill/>
            <a:miter lim="800000"/>
            <a:headEnd/>
            <a:tailEnd/>
          </a:ln>
        </p:spPr>
        <p:txBody>
          <a:bodyPr>
            <a:spAutoFit/>
          </a:bodyPr>
          <a:lstStyle/>
          <a:p>
            <a:pPr>
              <a:defRPr/>
            </a:pPr>
            <a:r>
              <a:rPr lang="en-US" sz="2400" kern="0">
                <a:solidFill>
                  <a:srgbClr val="000000"/>
                </a:solidFill>
                <a:latin typeface="Arial" pitchFamily="34" charset="0"/>
              </a:rPr>
              <a:t>Each point is a local descriptor, e.g. SIFT vector. </a:t>
            </a:r>
          </a:p>
        </p:txBody>
      </p:sp>
    </p:spTree>
    <p:extLst>
      <p:ext uri="{BB962C8B-B14F-4D97-AF65-F5344CB8AC3E}">
        <p14:creationId xmlns:p14="http://schemas.microsoft.com/office/powerpoint/2010/main" val="2461127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500"/>
                                        <p:tgtEl>
                                          <p:spTgt spid="4"/>
                                        </p:tgtEl>
                                        <p:attrNameLst>
                                          <p:attrName>ppt_w</p:attrName>
                                        </p:attrNameLst>
                                      </p:cBhvr>
                                      <p:tavLst>
                                        <p:tav tm="0">
                                          <p:val>
                                            <p:strVal val="ppt_w"/>
                                          </p:val>
                                        </p:tav>
                                        <p:tav tm="100000">
                                          <p:val>
                                            <p:strVal val="4/3*ppt_w"/>
                                          </p:val>
                                        </p:tav>
                                      </p:tavLst>
                                    </p:anim>
                                    <p:anim calcmode="lin" valueType="num">
                                      <p:cBhvr>
                                        <p:cTn id="7" dur="500"/>
                                        <p:tgtEl>
                                          <p:spTgt spid="4"/>
                                        </p:tgtEl>
                                        <p:attrNameLst>
                                          <p:attrName>ppt_h</p:attrName>
                                        </p:attrNameLst>
                                      </p:cBhvr>
                                      <p:tavLst>
                                        <p:tav tm="0">
                                          <p:val>
                                            <p:strVal val="ppt_h"/>
                                          </p:val>
                                        </p:tav>
                                        <p:tav tm="100000">
                                          <p:val>
                                            <p:strVal val="4/3*ppt_h"/>
                                          </p:val>
                                        </p:tav>
                                      </p:tavLst>
                                    </p:anim>
                                    <p:set>
                                      <p:cBhvr>
                                        <p:cTn id="8" dur="1" fill="hold">
                                          <p:stCondLst>
                                            <p:cond delay="499"/>
                                          </p:stCondLst>
                                        </p:cTn>
                                        <p:tgtEl>
                                          <p:spTgt spid="4"/>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500" fill="hold"/>
                                        <p:tgtEl>
                                          <p:spTgt spid="4"/>
                                        </p:tgtEl>
                                        <p:attrNameLst>
                                          <p:attrName>ppt_x</p:attrName>
                                          <p:attrName>ppt_y</p:attrName>
                                        </p:attrNameLst>
                                      </p:cBhvr>
                                      <p:rCtr x="-5208" y="0"/>
                                    </p:animMotion>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nodeType="afterGroup">
                            <p:stCondLst>
                              <p:cond delay="500"/>
                            </p:stCondLst>
                            <p:childTnLst>
                              <p:par>
                                <p:cTn id="15" presetID="23" presetClass="exit" presetSubtype="272" fill="hold" nodeType="afterEffect">
                                  <p:stCondLst>
                                    <p:cond delay="0"/>
                                  </p:stCondLst>
                                  <p:childTnLst>
                                    <p:anim calcmode="lin" valueType="num">
                                      <p:cBhvr>
                                        <p:cTn id="16" dur="500"/>
                                        <p:tgtEl>
                                          <p:spTgt spid="14"/>
                                        </p:tgtEl>
                                        <p:attrNameLst>
                                          <p:attrName>ppt_w</p:attrName>
                                        </p:attrNameLst>
                                      </p:cBhvr>
                                      <p:tavLst>
                                        <p:tav tm="0">
                                          <p:val>
                                            <p:strVal val="ppt_w"/>
                                          </p:val>
                                        </p:tav>
                                        <p:tav tm="100000">
                                          <p:val>
                                            <p:strVal val="4/3*ppt_w"/>
                                          </p:val>
                                        </p:tav>
                                      </p:tavLst>
                                    </p:anim>
                                    <p:anim calcmode="lin" valueType="num">
                                      <p:cBhvr>
                                        <p:cTn id="17" dur="500"/>
                                        <p:tgtEl>
                                          <p:spTgt spid="14"/>
                                        </p:tgtEl>
                                        <p:attrNameLst>
                                          <p:attrName>ppt_h</p:attrName>
                                        </p:attrNameLst>
                                      </p:cBhvr>
                                      <p:tavLst>
                                        <p:tav tm="0">
                                          <p:val>
                                            <p:strVal val="ppt_h"/>
                                          </p:val>
                                        </p:tav>
                                        <p:tav tm="100000">
                                          <p:val>
                                            <p:strVal val="4/3*ppt_h"/>
                                          </p:val>
                                        </p:tav>
                                      </p:tavLst>
                                    </p:anim>
                                    <p:set>
                                      <p:cBhvr>
                                        <p:cTn id="18" dur="1" fill="hold">
                                          <p:stCondLst>
                                            <p:cond delay="499"/>
                                          </p:stCondLst>
                                        </p:cTn>
                                        <p:tgtEl>
                                          <p:spTgt spid="14"/>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500" fill="hold"/>
                                        <p:tgtEl>
                                          <p:spTgt spid="14"/>
                                        </p:tgtEl>
                                        <p:attrNameLst>
                                          <p:attrName>ppt_x</p:attrName>
                                          <p:attrName>ppt_y</p:attrName>
                                        </p:attrNameLst>
                                      </p:cBhvr>
                                      <p:rCtr x="-3750" y="0"/>
                                    </p:animMotion>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par>
                          <p:cTn id="24" fill="hold" nodeType="afterGroup">
                            <p:stCondLst>
                              <p:cond delay="1000"/>
                            </p:stCondLst>
                            <p:childTnLst>
                              <p:par>
                                <p:cTn id="25" presetID="23" presetClass="exit" presetSubtype="272" fill="hold" nodeType="afterEffect">
                                  <p:stCondLst>
                                    <p:cond delay="0"/>
                                  </p:stCondLst>
                                  <p:childTnLst>
                                    <p:anim calcmode="lin" valueType="num">
                                      <p:cBhvr>
                                        <p:cTn id="26" dur="500"/>
                                        <p:tgtEl>
                                          <p:spTgt spid="24"/>
                                        </p:tgtEl>
                                        <p:attrNameLst>
                                          <p:attrName>ppt_w</p:attrName>
                                        </p:attrNameLst>
                                      </p:cBhvr>
                                      <p:tavLst>
                                        <p:tav tm="0">
                                          <p:val>
                                            <p:strVal val="ppt_w"/>
                                          </p:val>
                                        </p:tav>
                                        <p:tav tm="100000">
                                          <p:val>
                                            <p:strVal val="4/3*ppt_w"/>
                                          </p:val>
                                        </p:tav>
                                      </p:tavLst>
                                    </p:anim>
                                    <p:anim calcmode="lin" valueType="num">
                                      <p:cBhvr>
                                        <p:cTn id="27" dur="500"/>
                                        <p:tgtEl>
                                          <p:spTgt spid="24"/>
                                        </p:tgtEl>
                                        <p:attrNameLst>
                                          <p:attrName>ppt_h</p:attrName>
                                        </p:attrNameLst>
                                      </p:cBhvr>
                                      <p:tavLst>
                                        <p:tav tm="0">
                                          <p:val>
                                            <p:strVal val="ppt_h"/>
                                          </p:val>
                                        </p:tav>
                                        <p:tav tm="100000">
                                          <p:val>
                                            <p:strVal val="4/3*ppt_h"/>
                                          </p:val>
                                        </p:tav>
                                      </p:tavLst>
                                    </p:anim>
                                    <p:set>
                                      <p:cBhvr>
                                        <p:cTn id="28" dur="1" fill="hold">
                                          <p:stCondLst>
                                            <p:cond delay="499"/>
                                          </p:stCondLst>
                                        </p:cTn>
                                        <p:tgtEl>
                                          <p:spTgt spid="24"/>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500" fill="hold"/>
                                        <p:tgtEl>
                                          <p:spTgt spid="24"/>
                                        </p:tgtEl>
                                        <p:attrNameLst>
                                          <p:attrName>ppt_x</p:attrName>
                                          <p:attrName>ppt_y</p:attrName>
                                        </p:attrNameLst>
                                      </p:cBhvr>
                                      <p:rCtr x="-5833" y="0"/>
                                    </p:animMotion>
                                  </p:childTnLst>
                                </p:cTn>
                              </p:par>
                            </p:childTnLst>
                          </p:cTn>
                        </p:par>
                        <p:par>
                          <p:cTn id="31" fill="hold" nodeType="afterGroup">
                            <p:stCondLst>
                              <p:cond delay="1500"/>
                            </p:stCondLst>
                            <p:childTnLst>
                              <p:par>
                                <p:cTn id="32" presetID="1" presetClass="entr" presetSubtype="0" fill="hold" nodeType="afterEffect">
                                  <p:stCondLst>
                                    <p:cond delay="0"/>
                                  </p:stCondLst>
                                  <p:childTnLst>
                                    <p:set>
                                      <p:cBhvr>
                                        <p:cTn id="33" dur="1" fill="hold">
                                          <p:stCondLst>
                                            <p:cond delay="0"/>
                                          </p:stCondLst>
                                        </p:cTn>
                                        <p:tgtEl>
                                          <p:spTgt spid="74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dirty="0" smtClean="0"/>
          </a:p>
        </p:txBody>
      </p:sp>
      <p:sp>
        <p:nvSpPr>
          <p:cNvPr id="71683" name="Content Placeholder 2"/>
          <p:cNvSpPr>
            <a:spLocks noGrp="1"/>
          </p:cNvSpPr>
          <p:nvPr>
            <p:ph idx="1"/>
          </p:nvPr>
        </p:nvSpPr>
        <p:spPr/>
        <p:txBody>
          <a:bodyPr/>
          <a:lstStyle/>
          <a:p>
            <a:endParaRPr lang="en-US" smtClean="0"/>
          </a:p>
        </p:txBody>
      </p:sp>
      <p:grpSp>
        <p:nvGrpSpPr>
          <p:cNvPr id="71684" name="Group 35"/>
          <p:cNvGrpSpPr>
            <a:grpSpLocks noChangeAspect="1"/>
          </p:cNvGrpSpPr>
          <p:nvPr/>
        </p:nvGrpSpPr>
        <p:grpSpPr bwMode="auto">
          <a:xfrm>
            <a:off x="1244600" y="227013"/>
            <a:ext cx="6853238" cy="6200775"/>
            <a:chOff x="1056" y="288"/>
            <a:chExt cx="4032" cy="3648"/>
          </a:xfrm>
        </p:grpSpPr>
        <p:sp>
          <p:nvSpPr>
            <p:cNvPr id="71692" name="Oval 36"/>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3" name="Oval 37"/>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4" name="Oval 38"/>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5" name="Oval 39"/>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6" name="Oval 40"/>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7" name="Oval 41"/>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8" name="Oval 42"/>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9" name="Oval 43"/>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0" name="Oval 44"/>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1" name="Oval 45"/>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2" name="Oval 46"/>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3" name="Oval 47"/>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4" name="Oval 48"/>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5" name="Oval 49"/>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6" name="Oval 50"/>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7" name="Oval 51"/>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8" name="Oval 52"/>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9" name="Oval 53"/>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0" name="Oval 54"/>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1" name="Oval 55"/>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2" name="Oval 56"/>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3" name="Oval 57"/>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4" name="Oval 58"/>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5" name="Oval 59"/>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6" name="Oval 60"/>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7" name="Oval 61"/>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8" name="Oval 62"/>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9" name="Oval 63"/>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0" name="Oval 64"/>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1" name="Oval 65"/>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2" name="Oval 66"/>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3" name="Oval 67"/>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4" name="Oval 68"/>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5" name="Oval 69"/>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6" name="Oval 70"/>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7" name="Oval 71"/>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8" name="Oval 72"/>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9" name="Oval 73"/>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0" name="Oval 74"/>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1" name="Oval 75"/>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2" name="Oval 76"/>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3" name="Oval 77"/>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4" name="Oval 78"/>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5" name="Oval 79"/>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6" name="Oval 80"/>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7" name="Oval 81"/>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8" name="Oval 82"/>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9" name="Oval 83"/>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0" name="Oval 84"/>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1" name="Oval 85"/>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2" name="Oval 86"/>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3" name="Oval 87"/>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4" name="Oval 88"/>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5" name="Oval 89"/>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6" name="Oval 90"/>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7" name="Oval 91"/>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8" name="Oval 92"/>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9" name="Oval 93"/>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0" name="Oval 94"/>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1" name="Oval 95"/>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2" name="Oval 96"/>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3" name="Oval 97"/>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4" name="Oval 98"/>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5" name="Oval 99"/>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6" name="Oval 100"/>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7" name="Oval 101"/>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8" name="Oval 102"/>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9" name="Oval 103"/>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0" name="Oval 104"/>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1" name="Oval 105"/>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2" name="Oval 106"/>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3" name="Oval 107"/>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4" name="Oval 108"/>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5" name="Oval 109"/>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6" name="Oval 110"/>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7" name="Oval 111"/>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8" name="Oval 112"/>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9" name="Oval 113"/>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0" name="Oval 114"/>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1" name="Oval 115"/>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2" name="Oval 116"/>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3" name="Oval 117"/>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4" name="Oval 118"/>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5" name="Oval 119"/>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6" name="Oval 120"/>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7" name="Oval 121"/>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8" name="Oval 122"/>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9" name="Oval 123"/>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0" name="Oval 124"/>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1" name="Oval 125"/>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2" name="Oval 126"/>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3" name="Oval 127"/>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4" name="Oval 128"/>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5" name="Oval 129"/>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6" name="Oval 130"/>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7" name="Oval 131"/>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8" name="Oval 132"/>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9" name="Oval 133"/>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0" name="Oval 134"/>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1" name="Oval 135"/>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2" name="Oval 136"/>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3" name="Oval 137"/>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4" name="Oval 138"/>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5" name="Oval 139"/>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6" name="Oval 140"/>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7" name="Oval 141"/>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8" name="Oval 142"/>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9" name="Oval 143"/>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0" name="Oval 144"/>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1" name="Oval 145"/>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2" name="Oval 146"/>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147"/>
          <p:cNvGrpSpPr>
            <a:grpSpLocks noChangeAspect="1"/>
          </p:cNvGrpSpPr>
          <p:nvPr/>
        </p:nvGrpSpPr>
        <p:grpSpPr bwMode="auto">
          <a:xfrm>
            <a:off x="1652588" y="390525"/>
            <a:ext cx="5384800" cy="4486275"/>
            <a:chOff x="864" y="192"/>
            <a:chExt cx="3168" cy="2640"/>
          </a:xfrm>
        </p:grpSpPr>
        <p:sp>
          <p:nvSpPr>
            <p:cNvPr id="241"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2"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3"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244" name="AutoShape 160"/>
          <p:cNvSpPr>
            <a:spLocks noChangeAspect="1" noChangeArrowheads="1"/>
          </p:cNvSpPr>
          <p:nvPr/>
        </p:nvSpPr>
        <p:spPr bwMode="auto">
          <a:xfrm>
            <a:off x="3995738" y="4257675"/>
            <a:ext cx="406400" cy="407988"/>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5" name="AutoShape 161"/>
          <p:cNvSpPr>
            <a:spLocks noChangeAspect="1" noChangeArrowheads="1"/>
          </p:cNvSpPr>
          <p:nvPr/>
        </p:nvSpPr>
        <p:spPr bwMode="auto">
          <a:xfrm>
            <a:off x="5724525" y="1808163"/>
            <a:ext cx="406400"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6" name="AutoShape 162"/>
          <p:cNvSpPr>
            <a:spLocks noChangeAspect="1" noChangeArrowheads="1"/>
          </p:cNvSpPr>
          <p:nvPr/>
        </p:nvSpPr>
        <p:spPr bwMode="auto">
          <a:xfrm>
            <a:off x="2771775" y="1773238"/>
            <a:ext cx="407988"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Tree>
    <p:extLst>
      <p:ext uri="{BB962C8B-B14F-4D97-AF65-F5344CB8AC3E}">
        <p14:creationId xmlns:p14="http://schemas.microsoft.com/office/powerpoint/2010/main" val="1669388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dissolve">
                                      <p:cBhvr>
                                        <p:cTn id="10" dur="500"/>
                                        <p:tgtEl>
                                          <p:spTgt spid="2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dissolve">
                                      <p:cBhvr>
                                        <p:cTn id="13" dur="500"/>
                                        <p:tgtEl>
                                          <p:spTgt spid="246"/>
                                        </p:tgtEl>
                                      </p:cBhvr>
                                    </p:animEffect>
                                  </p:childTnLst>
                                </p:cTn>
                              </p:par>
                              <p:par>
                                <p:cTn id="14"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15" dur="500" fill="hold"/>
                                        <p:tgtEl>
                                          <p:spTgt spid="244"/>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2.77778E-6 5.92593E-6 L -0.13003 -0.05231 " pathEditMode="relative" ptsTypes="AA">
                                      <p:cBhvr>
                                        <p:cTn id="17" dur="500" fill="hold"/>
                                        <p:tgtEl>
                                          <p:spTgt spid="246"/>
                                        </p:tgtEl>
                                        <p:attrNameLst>
                                          <p:attrName>ppt_x</p:attrName>
                                          <p:attrName>ppt_y</p:attrName>
                                        </p:attrNameLst>
                                      </p:cBhvr>
                                    </p:animMotion>
                                  </p:childTnLst>
                                </p:cTn>
                              </p:par>
                              <p:par>
                                <p:cTn id="18" presetID="0" presetClass="path" presetSubtype="0" accel="50000" decel="50000" fill="hold" grpId="1" nodeType="withEffect">
                                  <p:stCondLst>
                                    <p:cond delay="0"/>
                                  </p:stCondLst>
                                  <p:childTnLst>
                                    <p:animMotion origin="layout" path="M -1.73472E-18 -1.11111E-6 L 0.03941 0.15764 " pathEditMode="relative" ptsTypes="AA">
                                      <p:cBhvr>
                                        <p:cTn id="19" dur="500" fill="hold"/>
                                        <p:tgtEl>
                                          <p:spTgt spid="245"/>
                                        </p:tgtEl>
                                        <p:attrNameLst>
                                          <p:attrName>ppt_x</p:attrName>
                                          <p:attrName>ppt_y</p:attrName>
                                        </p:attrNameLst>
                                      </p:cBhvr>
                                    </p:animMotion>
                                  </p:childTnLst>
                                </p:cTn>
                              </p:par>
                            </p:childTnLst>
                          </p:cTn>
                        </p:par>
                        <p:par>
                          <p:cTn id="20" fill="hold" nodeType="afterGroup">
                            <p:stCondLst>
                              <p:cond delay="500"/>
                            </p:stCondLst>
                            <p:childTnLst>
                              <p:par>
                                <p:cTn id="21" presetID="16" presetClass="entr" presetSubtype="26" fill="hold" nodeType="afterEffect">
                                  <p:stCondLst>
                                    <p:cond delay="0"/>
                                  </p:stCondLst>
                                  <p:iterate type="lt">
                                    <p:tmPct val="0"/>
                                  </p:iterate>
                                  <p:childTnLst>
                                    <p:set>
                                      <p:cBhvr>
                                        <p:cTn id="22" dur="1" fill="hold">
                                          <p:stCondLst>
                                            <p:cond delay="0"/>
                                          </p:stCondLst>
                                        </p:cTn>
                                        <p:tgtEl>
                                          <p:spTgt spid="5"/>
                                        </p:tgtEl>
                                        <p:attrNameLst>
                                          <p:attrName>style.visibility</p:attrName>
                                        </p:attrNameLst>
                                      </p:cBhvr>
                                      <p:to>
                                        <p:strVal val="visible"/>
                                      </p:to>
                                    </p:set>
                                    <p:animEffect transition="in" filter="barn(in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4" grpId="1" animBg="1"/>
      <p:bldP spid="245" grpId="0" animBg="1"/>
      <p:bldP spid="245" grpId="1" animBg="1"/>
      <p:bldP spid="246" grpId="0" animBg="1"/>
      <p:bldP spid="24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Vector Quantization</a:t>
            </a:r>
            <a:endParaRPr lang="en-US" dirty="0" smtClean="0"/>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a:t>
            </a:r>
            <a:r>
              <a:rPr lang="en-US" sz="2800" dirty="0" smtClean="0">
                <a:solidFill>
                  <a:srgbClr val="000000"/>
                </a:solidFill>
              </a:rPr>
              <a:t>space</a:t>
            </a:r>
          </a:p>
          <a:p>
            <a:pPr lvl="1">
              <a:spcBef>
                <a:spcPct val="0"/>
              </a:spcBef>
            </a:pPr>
            <a:r>
              <a:rPr lang="en-US" sz="2400" dirty="0" smtClean="0">
                <a:solidFill>
                  <a:srgbClr val="000000"/>
                </a:solidFill>
              </a:rPr>
              <a:t>Based on clustering (e.g., k-means)</a:t>
            </a:r>
            <a:endParaRPr lang="en-US" sz="2400" dirty="0">
              <a:solidFill>
                <a:srgbClr val="000000"/>
              </a:solidFill>
            </a:endParaRPr>
          </a:p>
          <a:p>
            <a:pPr>
              <a:spcBef>
                <a:spcPct val="0"/>
              </a:spcBef>
            </a:pPr>
            <a:endParaRPr lang="en-US" sz="2800" dirty="0">
              <a:solidFill>
                <a:srgbClr val="000000"/>
              </a:solidFill>
            </a:endParaRPr>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5" name="Rectangle 14"/>
          <p:cNvSpPr/>
          <p:nvPr/>
        </p:nvSpPr>
        <p:spPr bwMode="auto">
          <a:xfrm rot="4100336">
            <a:off x="1625695"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rtlCol="0">
            <a:spAutoFit/>
          </a:bodyPr>
          <a:lstStyle/>
          <a:p>
            <a:pPr algn="ctr"/>
            <a:r>
              <a:rPr lang="en-US" sz="2000" dirty="0" smtClean="0">
                <a:solidFill>
                  <a:srgbClr val="000000"/>
                </a:solidFill>
              </a:rPr>
              <a:t>Descriptor’s feature space</a:t>
            </a:r>
            <a:endParaRPr lang="en-US" sz="2000" dirty="0">
              <a:solidFill>
                <a:srgbClr val="000000"/>
              </a:solidFill>
            </a:endParaRPr>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5" y="3405913"/>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2" y="3978211"/>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45" name="Group 62"/>
          <p:cNvGrpSpPr>
            <a:grpSpLocks noChangeAspect="1"/>
          </p:cNvGrpSpPr>
          <p:nvPr/>
        </p:nvGrpSpPr>
        <p:grpSpPr bwMode="auto">
          <a:xfrm>
            <a:off x="3660677" y="2230034"/>
            <a:ext cx="2011471" cy="2526499"/>
            <a:chOff x="1244596" y="-2173065"/>
            <a:chExt cx="6853224" cy="8600841"/>
          </a:xfrm>
        </p:grpSpPr>
        <p:grpSp>
          <p:nvGrpSpPr>
            <p:cNvPr id="46"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8"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87"/>
            <a:ext cx="3033712"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smtClean="0">
              <a:solidFill>
                <a:srgbClr val="000000"/>
              </a:solidFill>
              <a:latin typeface="+mj-lt"/>
            </a:endParaRPr>
          </a:p>
        </p:txBody>
      </p:sp>
      <p:sp>
        <p:nvSpPr>
          <p:cNvPr id="168" name="TextBox 67"/>
          <p:cNvSpPr txBox="1">
            <a:spLocks noChangeArrowheads="1"/>
          </p:cNvSpPr>
          <p:nvPr/>
        </p:nvSpPr>
        <p:spPr bwMode="auto">
          <a:xfrm>
            <a:off x="6110288" y="4103687"/>
            <a:ext cx="3033712" cy="23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smtClean="0">
                <a:solidFill>
                  <a:srgbClr val="000000"/>
                </a:solidFill>
                <a:latin typeface="+mj-lt"/>
              </a:rPr>
              <a:t>Determine which word to assign to each new image region by finding the closest cluster </a:t>
            </a:r>
            <a:r>
              <a:rPr lang="en-US" sz="2400" dirty="0" smtClean="0">
                <a:solidFill>
                  <a:srgbClr val="000000"/>
                </a:solidFill>
                <a:latin typeface="+mj-lt"/>
              </a:rPr>
              <a:t>center</a:t>
            </a:r>
            <a:endParaRPr lang="en-US" sz="2400" dirty="0" smtClean="0">
              <a:solidFill>
                <a:srgbClr val="000000"/>
              </a:solidFill>
              <a:latin typeface="+mj-lt"/>
            </a:endParaRPr>
          </a:p>
          <a:p>
            <a:pPr eaLnBrk="0" fontAlgn="base" hangingPunct="0">
              <a:spcBef>
                <a:spcPct val="0"/>
              </a:spcBef>
              <a:spcAft>
                <a:spcPts val="600"/>
              </a:spcAft>
              <a:buFont typeface="Arial" pitchFamily="34" charset="0"/>
              <a:buChar char="•"/>
            </a:pPr>
            <a:endParaRPr lang="en-US" sz="2400" dirty="0" smtClean="0">
              <a:solidFill>
                <a:srgbClr val="000000"/>
              </a:solidFill>
              <a:latin typeface="+mj-lt"/>
            </a:endParaRPr>
          </a:p>
        </p:txBody>
      </p:sp>
      <p:sp>
        <p:nvSpPr>
          <p:cNvPr id="170" name="TextBox 169"/>
          <p:cNvSpPr txBox="1"/>
          <p:nvPr/>
        </p:nvSpPr>
        <p:spPr>
          <a:xfrm>
            <a:off x="1905000" y="4126468"/>
            <a:ext cx="1098081" cy="369332"/>
          </a:xfrm>
          <a:prstGeom prst="rect">
            <a:avLst/>
          </a:prstGeom>
          <a:noFill/>
        </p:spPr>
        <p:txBody>
          <a:bodyPr wrap="square" rtlCol="0">
            <a:spAutoFit/>
          </a:bodyPr>
          <a:lstStyle/>
          <a:p>
            <a:r>
              <a:rPr lang="en-US" dirty="0" smtClean="0">
                <a:solidFill>
                  <a:srgbClr val="FF0000"/>
                </a:solidFill>
              </a:rPr>
              <a:t>Word #2</a:t>
            </a:r>
            <a:endParaRPr lang="en-US" dirty="0">
              <a:solidFill>
                <a:srgbClr val="FF0000"/>
              </a:solidFill>
            </a:endParaRPr>
          </a:p>
        </p:txBody>
      </p:sp>
      <p:cxnSp>
        <p:nvCxnSpPr>
          <p:cNvPr id="173" name="Curved Connector 172"/>
          <p:cNvCxnSpPr/>
          <p:nvPr/>
        </p:nvCxnSpPr>
        <p:spPr bwMode="auto">
          <a:xfrm>
            <a:off x="1885562"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6"/>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6758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168" grpId="0"/>
      <p:bldP spid="17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88" y="0"/>
            <a:ext cx="8229600" cy="1143000"/>
          </a:xfrm>
        </p:spPr>
        <p:txBody>
          <a:bodyPr/>
          <a:lstStyle/>
          <a:p>
            <a:r>
              <a:rPr lang="en-US" dirty="0" smtClean="0">
                <a:latin typeface="Arial" pitchFamily="34" charset="0"/>
                <a:cs typeface="Arial" pitchFamily="34" charset="0"/>
              </a:rPr>
              <a:t>Visual </a:t>
            </a:r>
            <a:r>
              <a:rPr lang="en-US" dirty="0" smtClean="0">
                <a:latin typeface="Arial" pitchFamily="34" charset="0"/>
                <a:cs typeface="Arial" pitchFamily="34" charset="0"/>
              </a:rPr>
              <a:t>Words</a:t>
            </a:r>
            <a:endParaRPr lang="en-US" dirty="0" smtClean="0">
              <a:latin typeface="Arial" pitchFamily="34" charset="0"/>
              <a:cs typeface="Arial" pitchFamily="34" charset="0"/>
            </a:endParaRP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38" y="1233488"/>
            <a:ext cx="493395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0"/>
            <a:ext cx="3397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smtClean="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0" y="3962400"/>
            <a:ext cx="225425" cy="566738"/>
          </a:xfrm>
          <a:prstGeom prst="ellipse">
            <a:avLst/>
          </a:prstGeom>
          <a:solidFill>
            <a:srgbClr val="FFFFFF"/>
          </a:solidFill>
          <a:ln w="12700" cap="sq" algn="ctr">
            <a:solidFill>
              <a:srgbClr val="FFFFFF"/>
            </a:solidFill>
            <a:round/>
            <a:headEnd type="none" w="sm" len="sm"/>
            <a:tailEnd type="none" w="sm" len="sm"/>
          </a:ln>
        </p:spPr>
        <p:txBody>
          <a:bodyPr lIns="90000" tIns="46800" rIns="90000" bIns="46800">
            <a:spAutoFit/>
          </a:bodyPr>
          <a:lstStyle/>
          <a:p>
            <a:pPr>
              <a:defRPr/>
            </a:pPr>
            <a:endParaRPr lang="en-US" sz="2000" kern="0">
              <a:solidFill>
                <a:srgbClr val="FFFFFF"/>
              </a:solidFill>
              <a:latin typeface="Trebuchet MS" pitchFamily="34" charset="0"/>
            </a:endParaRPr>
          </a:p>
        </p:txBody>
      </p:sp>
      <p:grpSp>
        <p:nvGrpSpPr>
          <p:cNvPr id="74761" name="Group 62"/>
          <p:cNvGrpSpPr>
            <a:grpSpLocks noChangeAspect="1"/>
          </p:cNvGrpSpPr>
          <p:nvPr/>
        </p:nvGrpSpPr>
        <p:grpSpPr bwMode="auto">
          <a:xfrm>
            <a:off x="914400" y="2743200"/>
            <a:ext cx="2216150" cy="2782888"/>
            <a:chOff x="1244596" y="-2173065"/>
            <a:chExt cx="6853224" cy="8600841"/>
          </a:xfrm>
        </p:grpSpPr>
        <p:grpSp>
          <p:nvGrpSpPr>
            <p:cNvPr id="74764"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74765"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0"/>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a:lstStyle/>
          <a:p>
            <a:pPr>
              <a:defRPr/>
            </a:pPr>
            <a:endParaRPr lang="en-US" kern="0">
              <a:solidFill>
                <a:sysClr val="windowText" lastClr="000000"/>
              </a:solidFill>
              <a:latin typeface="Arial" pitchFamily="34" charset="0"/>
            </a:endParaRPr>
          </a:p>
        </p:txBody>
      </p:sp>
    </p:spTree>
    <p:extLst>
      <p:ext uri="{BB962C8B-B14F-4D97-AF65-F5344CB8AC3E}">
        <p14:creationId xmlns:p14="http://schemas.microsoft.com/office/powerpoint/2010/main" val="16605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dirty="0" smtClean="0"/>
              <a:t>Forming a Visual Vocabulary</a:t>
            </a:r>
            <a:endParaRPr lang="en-US" dirty="0" smtClean="0"/>
          </a:p>
        </p:txBody>
      </p:sp>
      <p:sp>
        <p:nvSpPr>
          <p:cNvPr id="3" name="Content Placeholder 2"/>
          <p:cNvSpPr>
            <a:spLocks noGrp="1"/>
          </p:cNvSpPr>
          <p:nvPr>
            <p:ph idx="1"/>
          </p:nvPr>
        </p:nvSpPr>
        <p:spPr/>
        <p:txBody>
          <a:bodyPr>
            <a:normAutofit fontScale="85000" lnSpcReduction="10000"/>
          </a:bodyPr>
          <a:lstStyle/>
          <a:p>
            <a:r>
              <a:rPr lang="en-US" dirty="0"/>
              <a:t>What set of visual words make up a visual vocabulary?</a:t>
            </a:r>
          </a:p>
          <a:p>
            <a:r>
              <a:rPr lang="en-US" dirty="0"/>
              <a:t>What issues need to be considered?</a:t>
            </a:r>
          </a:p>
          <a:p>
            <a:pPr lvl="1"/>
            <a:r>
              <a:rPr lang="en-US" dirty="0"/>
              <a:t>Sampling strategy: where to extract features</a:t>
            </a:r>
            <a:r>
              <a:rPr lang="en-US" dirty="0" smtClean="0"/>
              <a:t>?</a:t>
            </a:r>
          </a:p>
          <a:p>
            <a:pPr lvl="2"/>
            <a:r>
              <a:rPr lang="en-US" dirty="0" smtClean="0"/>
              <a:t>Interest point operator? Grid of locations in an image?</a:t>
            </a:r>
            <a:endParaRPr lang="en-US" dirty="0"/>
          </a:p>
          <a:p>
            <a:pPr lvl="1"/>
            <a:r>
              <a:rPr lang="en-US" dirty="0"/>
              <a:t>Clustering / quantization algorithm</a:t>
            </a:r>
          </a:p>
          <a:p>
            <a:pPr lvl="1"/>
            <a:r>
              <a:rPr lang="en-US" dirty="0"/>
              <a:t>Unsupervised vs. </a:t>
            </a:r>
            <a:r>
              <a:rPr lang="en-US" dirty="0" smtClean="0"/>
              <a:t>supervised</a:t>
            </a:r>
          </a:p>
          <a:p>
            <a:pPr lvl="2"/>
            <a:r>
              <a:rPr lang="en-US" dirty="0" smtClean="0"/>
              <a:t>Should we specify which features should be in the same word? (or let clustering algorithm figure it out?)</a:t>
            </a:r>
            <a:endParaRPr lang="en-US" dirty="0"/>
          </a:p>
          <a:p>
            <a:pPr lvl="1"/>
            <a:r>
              <a:rPr lang="en-US" dirty="0"/>
              <a:t>What corpus provides features (universal vocabulary</a:t>
            </a:r>
            <a:r>
              <a:rPr lang="en-US" dirty="0" smtClean="0"/>
              <a:t>?)</a:t>
            </a:r>
          </a:p>
          <a:p>
            <a:pPr lvl="2"/>
            <a:r>
              <a:rPr lang="en-US" dirty="0" smtClean="0"/>
              <a:t>Features from cars, buildings may not be good for matching nature images</a:t>
            </a:r>
            <a:endParaRPr lang="en-US" dirty="0"/>
          </a:p>
          <a:p>
            <a:pPr lvl="1"/>
            <a:r>
              <a:rPr lang="en-US" dirty="0"/>
              <a:t>Vocabulary size, number of </a:t>
            </a:r>
            <a:r>
              <a:rPr lang="en-US" dirty="0" smtClean="0"/>
              <a:t>words</a:t>
            </a:r>
            <a:endParaRPr lang="en-US" dirty="0"/>
          </a:p>
        </p:txBody>
      </p:sp>
    </p:spTree>
    <p:extLst>
      <p:ext uri="{BB962C8B-B14F-4D97-AF65-F5344CB8AC3E}">
        <p14:creationId xmlns:p14="http://schemas.microsoft.com/office/powerpoint/2010/main" val="427807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88" y="0"/>
            <a:ext cx="8229600" cy="1143000"/>
          </a:xfrm>
        </p:spPr>
        <p:txBody>
          <a:bodyPr/>
          <a:lstStyle/>
          <a:p>
            <a:r>
              <a:rPr lang="en-US" dirty="0" smtClean="0"/>
              <a:t>Inverted file index</a:t>
            </a:r>
          </a:p>
        </p:txBody>
      </p:sp>
      <p:sp>
        <p:nvSpPr>
          <p:cNvPr id="77828" name="Content Placeholder 4"/>
          <p:cNvSpPr>
            <a:spLocks noGrp="1"/>
          </p:cNvSpPr>
          <p:nvPr>
            <p:ph idx="1"/>
          </p:nvPr>
        </p:nvSpPr>
        <p:spPr>
          <a:xfrm>
            <a:off x="730250" y="5767388"/>
            <a:ext cx="7712075" cy="4525962"/>
          </a:xfrm>
        </p:spPr>
        <p:txBody>
          <a:bodyPr/>
          <a:lstStyle/>
          <a:p>
            <a:r>
              <a:rPr lang="en-US" sz="2400" smtClean="0"/>
              <a:t>Database images are loaded into the index mapping words to image numbers</a:t>
            </a: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21419" t="21136" r="10449" b="10669"/>
          <a:stretch>
            <a:fillRect/>
          </a:stretch>
        </p:blipFill>
        <p:spPr bwMode="auto">
          <a:xfrm>
            <a:off x="1103313" y="1092200"/>
            <a:ext cx="66452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891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57200" y="-76200"/>
            <a:ext cx="8229600" cy="1143000"/>
          </a:xfrm>
        </p:spPr>
        <p:txBody>
          <a:bodyPr/>
          <a:lstStyle/>
          <a:p>
            <a:r>
              <a:rPr lang="en-US" dirty="0" smtClean="0">
                <a:latin typeface="Arial" pitchFamily="34" charset="0"/>
                <a:cs typeface="Arial" pitchFamily="34" charset="0"/>
              </a:rPr>
              <a:t>Matching </a:t>
            </a:r>
            <a:r>
              <a:rPr lang="en-US" dirty="0" smtClean="0">
                <a:latin typeface="Arial" pitchFamily="34" charset="0"/>
                <a:cs typeface="Arial" pitchFamily="34" charset="0"/>
              </a:rPr>
              <a:t>Local </a:t>
            </a:r>
            <a:r>
              <a:rPr lang="en-US" dirty="0">
                <a:latin typeface="Arial" pitchFamily="34" charset="0"/>
                <a:cs typeface="Arial" pitchFamily="34" charset="0"/>
              </a:rPr>
              <a:t>F</a:t>
            </a:r>
            <a:r>
              <a:rPr lang="en-US" dirty="0" smtClean="0">
                <a:latin typeface="Arial" pitchFamily="34" charset="0"/>
                <a:cs typeface="Arial" pitchFamily="34" charset="0"/>
              </a:rPr>
              <a:t>eatures</a:t>
            </a:r>
            <a:endParaRPr lang="en-US" dirty="0" smtClean="0">
              <a:latin typeface="Arial" pitchFamily="34" charset="0"/>
              <a:cs typeface="Arial" pitchFamily="34" charset="0"/>
            </a:endParaRPr>
          </a:p>
        </p:txBody>
      </p:sp>
      <p:pic>
        <p:nvPicPr>
          <p:cNvPr id="51203" name="Content Placeholder 3" descr="building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1204" name="Picture 4" descr="building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4294967295"/>
          </p:nvPr>
        </p:nvSpPr>
        <p:spPr>
          <a:xfrm>
            <a:off x="457200" y="4541837"/>
            <a:ext cx="8229600" cy="1706563"/>
          </a:xfrm>
        </p:spPr>
        <p:txBody>
          <a:bodyPr>
            <a:normAutofit fontScale="85000" lnSpcReduction="20000"/>
          </a:bodyPr>
          <a:lstStyle/>
          <a:p>
            <a:r>
              <a:rPr lang="en-US" dirty="0" smtClean="0"/>
              <a:t>Goal: Match</a:t>
            </a:r>
            <a:r>
              <a:rPr lang="en-US" baseline="0" dirty="0" smtClean="0"/>
              <a:t> local regions in two images</a:t>
            </a:r>
          </a:p>
          <a:p>
            <a:r>
              <a:rPr lang="en-US" baseline="0" dirty="0" smtClean="0"/>
              <a:t>Last class: local features</a:t>
            </a:r>
          </a:p>
          <a:p>
            <a:pPr lvl="1"/>
            <a:r>
              <a:rPr lang="en-US" dirty="0" smtClean="0"/>
              <a:t>Interest operator: location, scale,</a:t>
            </a:r>
            <a:r>
              <a:rPr lang="en-US" baseline="0" dirty="0" smtClean="0"/>
              <a:t> orientation</a:t>
            </a:r>
          </a:p>
          <a:p>
            <a:pPr lvl="1"/>
            <a:r>
              <a:rPr lang="en-US" baseline="0" dirty="0" smtClean="0"/>
              <a:t>Feature descriptor</a:t>
            </a:r>
            <a:endParaRPr lang="en-US" dirty="0"/>
          </a:p>
        </p:txBody>
      </p:sp>
    </p:spTree>
    <p:extLst>
      <p:ext uri="{BB962C8B-B14F-4D97-AF65-F5344CB8AC3E}">
        <p14:creationId xmlns:p14="http://schemas.microsoft.com/office/powerpoint/2010/main" val="3915832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5"/>
            <a:ext cx="55499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0" y="5767388"/>
            <a:ext cx="7712075" cy="4525962"/>
          </a:xfrm>
          <a:prstGeom prst="rect">
            <a:avLst/>
          </a:prstGeom>
          <a:noFill/>
          <a:ln w="9525">
            <a:noFill/>
            <a:miter lim="800000"/>
            <a:headEnd/>
            <a:tailEnd/>
          </a:ln>
        </p:spPr>
        <p:txBody>
          <a:bodyPr/>
          <a:lstStyle/>
          <a:p>
            <a:pPr marL="342900" indent="-342900"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88" y="0"/>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rPr>
              <a:t>Inverted file index</a:t>
            </a:r>
          </a:p>
        </p:txBody>
      </p:sp>
      <p:sp>
        <p:nvSpPr>
          <p:cNvPr id="10" name="TextBox 9"/>
          <p:cNvSpPr txBox="1">
            <a:spLocks noChangeArrowheads="1"/>
          </p:cNvSpPr>
          <p:nvPr/>
        </p:nvSpPr>
        <p:spPr bwMode="auto">
          <a:xfrm>
            <a:off x="435202" y="1143000"/>
            <a:ext cx="4579937" cy="830997"/>
          </a:xfrm>
          <a:prstGeom prst="rect">
            <a:avLst/>
          </a:prstGeom>
          <a:noFill/>
          <a:ln w="9525">
            <a:noFill/>
            <a:miter lim="800000"/>
            <a:headEnd/>
            <a:tailEnd/>
          </a:ln>
        </p:spPr>
        <p:txBody>
          <a:bodyPr wrap="square">
            <a:spAutoFit/>
          </a:bodyPr>
          <a:lstStyle/>
          <a:p>
            <a:pPr>
              <a:defRPr/>
            </a:pPr>
            <a:r>
              <a:rPr lang="en-US" sz="2400" i="1" kern="0" dirty="0">
                <a:solidFill>
                  <a:srgbClr val="000000"/>
                </a:solidFill>
              </a:rPr>
              <a:t>When will this give us a significant gain in efficiency? </a:t>
            </a:r>
          </a:p>
        </p:txBody>
      </p:sp>
    </p:spTree>
    <p:extLst>
      <p:ext uri="{BB962C8B-B14F-4D97-AF65-F5344CB8AC3E}">
        <p14:creationId xmlns:p14="http://schemas.microsoft.com/office/powerpoint/2010/main" val="653090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p:cNvSpPr>
            <a:spLocks noGrp="1"/>
          </p:cNvSpPr>
          <p:nvPr>
            <p:ph type="title"/>
          </p:nvPr>
        </p:nvSpPr>
        <p:spPr/>
        <p:txBody>
          <a:bodyPr/>
          <a:lstStyle/>
          <a:p>
            <a:pPr eaLnBrk="1" hangingPunct="1"/>
            <a:r>
              <a:rPr lang="en-US" dirty="0" smtClean="0"/>
              <a:t>Representing Images</a:t>
            </a:r>
            <a:endParaRPr lang="en-US" dirty="0" smtClean="0"/>
          </a:p>
        </p:txBody>
      </p:sp>
      <p:sp>
        <p:nvSpPr>
          <p:cNvPr id="79875" name="Content Placeholder 4"/>
          <p:cNvSpPr>
            <a:spLocks noGrp="1"/>
          </p:cNvSpPr>
          <p:nvPr>
            <p:ph idx="1"/>
          </p:nvPr>
        </p:nvSpPr>
        <p:spPr/>
        <p:txBody>
          <a:bodyPr/>
          <a:lstStyle/>
          <a:p>
            <a:pPr eaLnBrk="1" hangingPunct="1"/>
            <a:r>
              <a:rPr lang="en-US" smtClean="0"/>
              <a:t>If a local image region is a visual word, how can we summarize an image (the document)?</a:t>
            </a:r>
          </a:p>
        </p:txBody>
      </p:sp>
    </p:spTree>
    <p:extLst>
      <p:ext uri="{BB962C8B-B14F-4D97-AF65-F5344CB8AC3E}">
        <p14:creationId xmlns:p14="http://schemas.microsoft.com/office/powerpoint/2010/main" val="1071957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idx="4294967295"/>
          </p:nvPr>
        </p:nvSpPr>
        <p:spPr>
          <a:xfrm>
            <a:off x="0" y="274638"/>
            <a:ext cx="8229600" cy="487362"/>
          </a:xfrm>
        </p:spPr>
        <p:txBody>
          <a:bodyPr>
            <a:normAutofit fontScale="90000"/>
          </a:bodyPr>
          <a:lstStyle/>
          <a:p>
            <a:pPr eaLnBrk="1" hangingPunct="1">
              <a:defRPr/>
            </a:pPr>
            <a:r>
              <a:rPr lang="en-US" sz="3600" b="1" dirty="0">
                <a:effectLst>
                  <a:outerShdw blurRad="38100" dist="38100" dir="2700000" algn="tl">
                    <a:srgbClr val="C0C0C0"/>
                  </a:outerShdw>
                </a:effectLst>
              </a:rPr>
              <a:t>Analogy to documents</a:t>
            </a:r>
          </a:p>
        </p:txBody>
      </p:sp>
      <p:sp>
        <p:nvSpPr>
          <p:cNvPr id="80899" name="AutoShape 3"/>
          <p:cNvSpPr>
            <a:spLocks noChangeArrowheads="1"/>
          </p:cNvSpPr>
          <p:nvPr/>
        </p:nvSpPr>
        <p:spPr bwMode="auto">
          <a:xfrm>
            <a:off x="304800" y="1139825"/>
            <a:ext cx="4038600" cy="5260975"/>
          </a:xfrm>
          <a:prstGeom prst="foldedCorner">
            <a:avLst>
              <a:gd name="adj" fmla="val 12500"/>
            </a:avLst>
          </a:prstGeom>
          <a:solidFill>
            <a:schemeClr val="accent1"/>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0" name="Rectangle 4"/>
          <p:cNvSpPr>
            <a:spLocks noChangeArrowheads="1"/>
          </p:cNvSpPr>
          <p:nvPr/>
        </p:nvSpPr>
        <p:spPr bwMode="auto">
          <a:xfrm>
            <a:off x="304800" y="1143000"/>
            <a:ext cx="3792538"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smtClean="0">
                <a:solidFill>
                  <a:srgbClr val="000000"/>
                </a:solidFill>
              </a:rPr>
              <a:t>Of all the sensory impressions proceeding to the brain, the visual experiences are the dominant ones. Our perception of the world around us is based essentially on the messages that reach the brain from our eyes. For a long time it was thought that the retinal image was transmitted point by point to visual centers in the brain; the cerebral cortex was a movie screen, so to speak, upon which the image in the eye was projected. Through the discoveries of Hubel and Wiesel we now know that behind the origin of the visual perception in the brain there is a considerably more complicated course of events. By following the visual impulses along their path to the various cell layers of the optical cortex, Hubel and Wiesel have been able to demonstrate that the </a:t>
            </a:r>
            <a:r>
              <a:rPr lang="en-US" sz="1400" i="1" smtClean="0">
                <a:solidFill>
                  <a:srgbClr val="000000"/>
                </a:solidFill>
              </a:rPr>
              <a:t>message about the image falling on the retina undergoes a step-wise analysis in a system of nerve cells stored in columns. In this system each cell has its specific function and is responsible for a specific detail in the pattern of the retinal image.</a:t>
            </a:r>
            <a:endParaRPr lang="en-US" sz="1400" smtClean="0">
              <a:solidFill>
                <a:srgbClr val="000000"/>
              </a:solidFill>
            </a:endParaRPr>
          </a:p>
        </p:txBody>
      </p:sp>
      <p:grpSp>
        <p:nvGrpSpPr>
          <p:cNvPr id="2" name="Group 5"/>
          <p:cNvGrpSpPr>
            <a:grpSpLocks/>
          </p:cNvGrpSpPr>
          <p:nvPr/>
        </p:nvGrpSpPr>
        <p:grpSpPr bwMode="auto">
          <a:xfrm>
            <a:off x="914400" y="1981200"/>
            <a:ext cx="3592513" cy="4572000"/>
            <a:chOff x="768" y="1824"/>
            <a:chExt cx="918" cy="1248"/>
          </a:xfrm>
        </p:grpSpPr>
        <p:pic>
          <p:nvPicPr>
            <p:cNvPr id="80909" name="Picture 6"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0" name="Oval 7"/>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smtClean="0">
                  <a:solidFill>
                    <a:srgbClr val="000099"/>
                  </a:solidFill>
                </a:rPr>
                <a:t>sensory, brain, </a:t>
              </a:r>
            </a:p>
            <a:p>
              <a:pPr algn="ctr" eaLnBrk="0" fontAlgn="base" hangingPunct="0">
                <a:spcBef>
                  <a:spcPct val="0"/>
                </a:spcBef>
                <a:spcAft>
                  <a:spcPct val="0"/>
                </a:spcAft>
              </a:pPr>
              <a:r>
                <a:rPr lang="en-US" sz="2000" b="1" smtClean="0">
                  <a:solidFill>
                    <a:srgbClr val="000099"/>
                  </a:solidFill>
                </a:rPr>
                <a:t>visual, perception, </a:t>
              </a:r>
            </a:p>
            <a:p>
              <a:pPr algn="ctr" eaLnBrk="0" fontAlgn="base" hangingPunct="0">
                <a:spcBef>
                  <a:spcPct val="0"/>
                </a:spcBef>
                <a:spcAft>
                  <a:spcPct val="0"/>
                </a:spcAft>
              </a:pPr>
              <a:r>
                <a:rPr lang="en-US" sz="2000" b="1" smtClean="0">
                  <a:solidFill>
                    <a:srgbClr val="000099"/>
                  </a:solidFill>
                </a:rPr>
                <a:t>retinal, cerebral cortex,</a:t>
              </a:r>
            </a:p>
            <a:p>
              <a:pPr algn="ctr" eaLnBrk="0" fontAlgn="base" hangingPunct="0">
                <a:spcBef>
                  <a:spcPct val="0"/>
                </a:spcBef>
                <a:spcAft>
                  <a:spcPct val="0"/>
                </a:spcAft>
              </a:pPr>
              <a:r>
                <a:rPr lang="en-US" sz="2000" b="1" smtClean="0">
                  <a:solidFill>
                    <a:srgbClr val="000099"/>
                  </a:solidFill>
                </a:rPr>
                <a:t>eye, cell, optical </a:t>
              </a:r>
            </a:p>
            <a:p>
              <a:pPr algn="ctr" eaLnBrk="0" fontAlgn="base" hangingPunct="0">
                <a:spcBef>
                  <a:spcPct val="0"/>
                </a:spcBef>
                <a:spcAft>
                  <a:spcPct val="0"/>
                </a:spcAft>
              </a:pPr>
              <a:r>
                <a:rPr lang="en-US" sz="2000" b="1" smtClean="0">
                  <a:solidFill>
                    <a:srgbClr val="000099"/>
                  </a:solidFill>
                </a:rPr>
                <a:t>nerve, image</a:t>
              </a:r>
            </a:p>
            <a:p>
              <a:pPr algn="ctr" eaLnBrk="0" fontAlgn="base" hangingPunct="0">
                <a:spcBef>
                  <a:spcPct val="0"/>
                </a:spcBef>
                <a:spcAft>
                  <a:spcPct val="0"/>
                </a:spcAft>
              </a:pPr>
              <a:r>
                <a:rPr lang="en-US" sz="2000" b="1" smtClean="0">
                  <a:solidFill>
                    <a:srgbClr val="000099"/>
                  </a:solidFill>
                </a:rPr>
                <a:t>Hubel, Wiesel</a:t>
              </a:r>
            </a:p>
          </p:txBody>
        </p:sp>
      </p:grpSp>
      <p:grpSp>
        <p:nvGrpSpPr>
          <p:cNvPr id="3" name="Group 8"/>
          <p:cNvGrpSpPr>
            <a:grpSpLocks/>
          </p:cNvGrpSpPr>
          <p:nvPr/>
        </p:nvGrpSpPr>
        <p:grpSpPr bwMode="auto">
          <a:xfrm>
            <a:off x="4724400" y="1143000"/>
            <a:ext cx="4191000" cy="5410200"/>
            <a:chOff x="2976" y="720"/>
            <a:chExt cx="2640" cy="3408"/>
          </a:xfrm>
        </p:grpSpPr>
        <p:sp>
          <p:nvSpPr>
            <p:cNvPr id="80904"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5" name="Rectangle 10"/>
            <p:cNvSpPr>
              <a:spLocks noChangeArrowheads="1"/>
            </p:cNvSpPr>
            <p:nvPr/>
          </p:nvSpPr>
          <p:spPr bwMode="auto">
            <a:xfrm>
              <a:off x="2987" y="720"/>
              <a:ext cx="2389" cy="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smtClean="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80906" name="Group 11"/>
            <p:cNvGrpSpPr>
              <a:grpSpLocks/>
            </p:cNvGrpSpPr>
            <p:nvPr/>
          </p:nvGrpSpPr>
          <p:grpSpPr bwMode="auto">
            <a:xfrm>
              <a:off x="3353" y="1248"/>
              <a:ext cx="2263" cy="2880"/>
              <a:chOff x="768" y="1824"/>
              <a:chExt cx="918" cy="1248"/>
            </a:xfrm>
          </p:grpSpPr>
          <p:pic>
            <p:nvPicPr>
              <p:cNvPr id="80907"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smtClean="0">
                    <a:solidFill>
                      <a:srgbClr val="FF0000"/>
                    </a:solidFill>
                  </a:rPr>
                  <a:t>China, trade, </a:t>
                </a:r>
              </a:p>
              <a:p>
                <a:pPr algn="ctr" eaLnBrk="0" fontAlgn="base" hangingPunct="0">
                  <a:spcBef>
                    <a:spcPct val="0"/>
                  </a:spcBef>
                  <a:spcAft>
                    <a:spcPct val="0"/>
                  </a:spcAft>
                </a:pPr>
                <a:r>
                  <a:rPr lang="en-US" sz="2000" b="1" smtClean="0">
                    <a:solidFill>
                      <a:srgbClr val="FF0000"/>
                    </a:solidFill>
                  </a:rPr>
                  <a:t>surplus, commerce, </a:t>
                </a:r>
              </a:p>
              <a:p>
                <a:pPr algn="ctr" eaLnBrk="0" fontAlgn="base" hangingPunct="0">
                  <a:spcBef>
                    <a:spcPct val="0"/>
                  </a:spcBef>
                  <a:spcAft>
                    <a:spcPct val="0"/>
                  </a:spcAft>
                </a:pPr>
                <a:r>
                  <a:rPr lang="en-US" sz="2000" b="1" smtClean="0">
                    <a:solidFill>
                      <a:srgbClr val="FF0000"/>
                    </a:solidFill>
                  </a:rPr>
                  <a:t>exports, imports, US, </a:t>
                </a:r>
              </a:p>
              <a:p>
                <a:pPr algn="ctr" eaLnBrk="0" fontAlgn="base" hangingPunct="0">
                  <a:spcBef>
                    <a:spcPct val="0"/>
                  </a:spcBef>
                  <a:spcAft>
                    <a:spcPct val="0"/>
                  </a:spcAft>
                </a:pPr>
                <a:r>
                  <a:rPr lang="en-US" sz="2000" b="1" smtClean="0">
                    <a:solidFill>
                      <a:srgbClr val="FF0000"/>
                    </a:solidFill>
                  </a:rPr>
                  <a:t>yuan, bank, domestic, </a:t>
                </a:r>
              </a:p>
              <a:p>
                <a:pPr algn="ctr" eaLnBrk="0" fontAlgn="base" hangingPunct="0">
                  <a:spcBef>
                    <a:spcPct val="0"/>
                  </a:spcBef>
                  <a:spcAft>
                    <a:spcPct val="0"/>
                  </a:spcAft>
                </a:pPr>
                <a:r>
                  <a:rPr lang="en-US" sz="2000" b="1" smtClean="0">
                    <a:solidFill>
                      <a:srgbClr val="FF0000"/>
                    </a:solidFill>
                  </a:rPr>
                  <a:t>foreign, increase, </a:t>
                </a:r>
              </a:p>
              <a:p>
                <a:pPr algn="ctr" eaLnBrk="0" fontAlgn="base" hangingPunct="0">
                  <a:spcBef>
                    <a:spcPct val="0"/>
                  </a:spcBef>
                  <a:spcAft>
                    <a:spcPct val="0"/>
                  </a:spcAft>
                </a:pPr>
                <a:r>
                  <a:rPr lang="en-US" sz="2000" b="1" smtClean="0">
                    <a:solidFill>
                      <a:srgbClr val="FF0000"/>
                    </a:solidFill>
                  </a:rPr>
                  <a:t>trade, value</a:t>
                </a:r>
              </a:p>
            </p:txBody>
          </p:sp>
        </p:grpSp>
      </p:grpSp>
      <p:sp>
        <p:nvSpPr>
          <p:cNvPr id="80903" name="Text Box 14"/>
          <p:cNvSpPr txBox="1">
            <a:spLocks noChangeArrowheads="1"/>
          </p:cNvSpPr>
          <p:nvPr/>
        </p:nvSpPr>
        <p:spPr bwMode="auto">
          <a:xfrm>
            <a:off x="2971800" y="6553200"/>
            <a:ext cx="617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50000"/>
              </a:spcBef>
              <a:spcAft>
                <a:spcPct val="0"/>
              </a:spcAft>
            </a:pPr>
            <a:r>
              <a:rPr lang="en-US" sz="1400" smtClean="0">
                <a:solidFill>
                  <a:srgbClr val="000000"/>
                </a:solidFill>
              </a:rPr>
              <a:t>ICCV 2005 short course, L. Fei-Fei</a:t>
            </a:r>
          </a:p>
        </p:txBody>
      </p:sp>
    </p:spTree>
    <p:extLst>
      <p:ext uri="{BB962C8B-B14F-4D97-AF65-F5344CB8AC3E}">
        <p14:creationId xmlns:p14="http://schemas.microsoft.com/office/powerpoint/2010/main" val="165532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2"/>
          <p:cNvGrpSpPr>
            <a:grpSpLocks/>
          </p:cNvGrpSpPr>
          <p:nvPr/>
        </p:nvGrpSpPr>
        <p:grpSpPr bwMode="auto">
          <a:xfrm>
            <a:off x="152400" y="-228600"/>
            <a:ext cx="8915400" cy="2898775"/>
            <a:chOff x="96" y="2496"/>
            <a:chExt cx="5616" cy="1826"/>
          </a:xfrm>
        </p:grpSpPr>
        <p:sp>
          <p:nvSpPr>
            <p:cNvPr id="82997" name="Rectangle 3"/>
            <p:cNvSpPr>
              <a:spLocks noChangeArrowheads="1"/>
            </p:cNvSpPr>
            <p:nvPr/>
          </p:nvSpPr>
          <p:spPr bwMode="auto">
            <a:xfrm>
              <a:off x="96" y="2736"/>
              <a:ext cx="5616" cy="1488"/>
            </a:xfrm>
            <a:prstGeom prst="rect">
              <a:avLst/>
            </a:prstGeom>
            <a:solidFill>
              <a:srgbClr val="DFCCAB"/>
            </a:solidFill>
            <a:ln w="381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98" name="Picture 4" descr="DaVinci_face_on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 y="2736"/>
              <a:ext cx="1179" cy="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9" name="Picture 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4" y="2976"/>
              <a:ext cx="1920"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000" name="Picture 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4512" y="2496"/>
              <a:ext cx="764" cy="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152400" y="5334000"/>
            <a:ext cx="8915400" cy="1447800"/>
            <a:chOff x="96" y="96"/>
            <a:chExt cx="5616" cy="912"/>
          </a:xfrm>
        </p:grpSpPr>
        <p:sp>
          <p:nvSpPr>
            <p:cNvPr id="82979" name="Rectangle 8"/>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80"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1"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2"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3" name="Picture 12"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4" name="Picture 13"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5" name="Picture 14"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6"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7"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8" name="Picture 17"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9" name="Picture 18"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0" name="Picture 19"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1" name="Picture 20" descr="violin"/>
            <p:cNvPicPr>
              <a:picLocks noChangeAspect="1" noChangeArrowheads="1"/>
            </p:cNvPicPr>
            <p:nvPr/>
          </p:nvPicPr>
          <p:blipFill>
            <a:blip r:embed="rId5">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2" name="Picture 21" descr="violin"/>
            <p:cNvPicPr>
              <a:picLocks noChangeAspect="1" noChangeArrowheads="1"/>
            </p:cNvPicPr>
            <p:nvPr/>
          </p:nvPicPr>
          <p:blipFill>
            <a:blip r:embed="rId5">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3" name="Picture 22" descr="violin"/>
            <p:cNvPicPr>
              <a:picLocks noChangeAspect="1" noChangeArrowheads="1"/>
            </p:cNvPicPr>
            <p:nvPr/>
          </p:nvPicPr>
          <p:blipFill>
            <a:blip r:embed="rId5">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4" name="Picture 23"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5" name="Picture 24" descr="violin"/>
            <p:cNvPicPr>
              <a:picLocks noChangeAspect="1" noChangeArrowheads="1"/>
            </p:cNvPicPr>
            <p:nvPr/>
          </p:nvPicPr>
          <p:blipFill>
            <a:blip r:embed="rId5">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6" name="Picture 25" descr="violin"/>
            <p:cNvPicPr>
              <a:picLocks noChangeAspect="1" noChangeArrowheads="1"/>
            </p:cNvPicPr>
            <p:nvPr/>
          </p:nvPicPr>
          <p:blipFill>
            <a:blip r:embed="rId5">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6"/>
          <p:cNvGrpSpPr>
            <a:grpSpLocks/>
          </p:cNvGrpSpPr>
          <p:nvPr/>
        </p:nvGrpSpPr>
        <p:grpSpPr bwMode="auto">
          <a:xfrm>
            <a:off x="228600" y="2819400"/>
            <a:ext cx="8763000" cy="2209800"/>
            <a:chOff x="144" y="1776"/>
            <a:chExt cx="5520" cy="1392"/>
          </a:xfrm>
        </p:grpSpPr>
        <p:sp>
          <p:nvSpPr>
            <p:cNvPr id="82949" name="Rectangle 27"/>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0" name="Rectangle 28"/>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1" name="Rectangle 29"/>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2" name="Rectangle 30"/>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3" name="Rectangle 31"/>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4" name="Rectangle 32"/>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5" name="Rectangle 33"/>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6" name="Rectangle 34"/>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7" name="Rectangle 35"/>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8" name="Rectangle 36"/>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9" name="Rectangle 37"/>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0" name="Rectangle 38"/>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1" name="Line 39"/>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2" name="Line 40"/>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63" name="Picture 4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42"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4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Line 44"/>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7" name="Line 45"/>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8" name="Line 46"/>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9" name="Line 47"/>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70" name="Picture 48"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1" name="Picture 49"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50"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3" name="Picture 5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4" name="Picture 52"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5" name="Picture 5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6" name="Picture 54"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7" name="Picture 55"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8" name="Picture 56"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6882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0" y="288925"/>
            <a:ext cx="7315200" cy="609600"/>
          </a:xfrm>
        </p:spPr>
        <p:txBody>
          <a:bodyPr>
            <a:normAutofit fontScale="90000"/>
          </a:bodyPr>
          <a:lstStyle/>
          <a:p>
            <a:pPr eaLnBrk="1" hangingPunct="1"/>
            <a:r>
              <a:rPr lang="en-US" dirty="0" smtClean="0"/>
              <a:t>Bags of visual words</a:t>
            </a:r>
          </a:p>
        </p:txBody>
      </p:sp>
      <p:sp>
        <p:nvSpPr>
          <p:cNvPr id="83971" name="Content Placeholder 6"/>
          <p:cNvSpPr>
            <a:spLocks noGrp="1"/>
          </p:cNvSpPr>
          <p:nvPr>
            <p:ph idx="4294967295"/>
          </p:nvPr>
        </p:nvSpPr>
        <p:spPr>
          <a:xfrm>
            <a:off x="0" y="1420813"/>
            <a:ext cx="4856163" cy="4495800"/>
          </a:xfrm>
        </p:spPr>
        <p:txBody>
          <a:bodyPr/>
          <a:lstStyle/>
          <a:p>
            <a:pPr eaLnBrk="1" hangingPunct="1">
              <a:spcAft>
                <a:spcPts val="1200"/>
              </a:spcAft>
            </a:pPr>
            <a:r>
              <a:rPr lang="en-US" sz="2800" smtClean="0"/>
              <a:t>Summarize entire image based on its distribution (histogram) of word occurrences.</a:t>
            </a:r>
          </a:p>
          <a:p>
            <a:pPr eaLnBrk="1" hangingPunct="1">
              <a:spcAft>
                <a:spcPts val="1200"/>
              </a:spcAft>
            </a:pPr>
            <a:r>
              <a:rPr lang="en-US" sz="2800" smtClean="0"/>
              <a:t>Analogous to bag of words representation commonly used for documents.</a:t>
            </a:r>
          </a:p>
        </p:txBody>
      </p:sp>
      <p:grpSp>
        <p:nvGrpSpPr>
          <p:cNvPr id="83972" name="Group 4"/>
          <p:cNvGrpSpPr>
            <a:grpSpLocks/>
          </p:cNvGrpSpPr>
          <p:nvPr/>
        </p:nvGrpSpPr>
        <p:grpSpPr bwMode="auto">
          <a:xfrm>
            <a:off x="1614488"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3" y="1033463"/>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5" y="2860675"/>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3"/>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1237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dirty="0" smtClean="0"/>
              <a:t>Comparing bags of words</a:t>
            </a:r>
          </a:p>
        </p:txBody>
      </p:sp>
      <p:sp>
        <p:nvSpPr>
          <p:cNvPr id="6149" name="Rectangle 3"/>
          <p:cNvSpPr>
            <a:spLocks noGrp="1" noChangeArrowheads="1"/>
          </p:cNvSpPr>
          <p:nvPr>
            <p:ph idx="1"/>
          </p:nvPr>
        </p:nvSpPr>
        <p:spPr>
          <a:xfrm>
            <a:off x="457200" y="1219200"/>
            <a:ext cx="8229600" cy="4525963"/>
          </a:xfrm>
        </p:spPr>
        <p:txBody>
          <a:bodyPr/>
          <a:lstStyle/>
          <a:p>
            <a:r>
              <a:rPr lang="en-US" sz="2400" dirty="0" smtClean="0"/>
              <a:t>Rank frames by normalized scalar product between their (possibly weighted) occurrence counts---</a:t>
            </a:r>
            <a:r>
              <a:rPr lang="en-US" sz="2400" i="1" dirty="0" smtClean="0"/>
              <a:t>nearest</a:t>
            </a:r>
            <a:r>
              <a:rPr lang="en-US" sz="2400" dirty="0" smtClean="0"/>
              <a:t> </a:t>
            </a:r>
            <a:r>
              <a:rPr lang="en-US" sz="2400" i="1" dirty="0" smtClean="0"/>
              <a:t>neighbor</a:t>
            </a:r>
            <a:r>
              <a:rPr lang="en-US" sz="2400" dirty="0" smtClean="0"/>
              <a:t> search for similar images.</a:t>
            </a:r>
          </a:p>
          <a:p>
            <a:endParaRPr lang="en-US" sz="2400" dirty="0" smtClean="0"/>
          </a:p>
        </p:txBody>
      </p:sp>
      <p:grpSp>
        <p:nvGrpSpPr>
          <p:cNvPr id="6150" name="Group 28"/>
          <p:cNvGrpSpPr>
            <a:grpSpLocks noChangeAspect="1"/>
          </p:cNvGrpSpPr>
          <p:nvPr/>
        </p:nvGrpSpPr>
        <p:grpSpPr bwMode="auto">
          <a:xfrm>
            <a:off x="381000" y="3048000"/>
            <a:ext cx="3654425" cy="1343025"/>
            <a:chOff x="460375" y="3451225"/>
            <a:chExt cx="4243388" cy="1558925"/>
          </a:xfrm>
        </p:grpSpPr>
        <p:grpSp>
          <p:nvGrpSpPr>
            <p:cNvPr id="615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4648200"/>
            <a:ext cx="1000125" cy="12398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0" y="4683125"/>
            <a:ext cx="1871663" cy="111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0"/>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smtClean="0">
                <a:solidFill>
                  <a:srgbClr val="000000"/>
                </a:solidFill>
              </a:rPr>
              <a:t>[5  1   1    0]</a:t>
            </a:r>
          </a:p>
        </p:txBody>
      </p:sp>
      <p:sp>
        <p:nvSpPr>
          <p:cNvPr id="6154" name="Text Box 75"/>
          <p:cNvSpPr txBox="1">
            <a:spLocks noChangeArrowheads="1"/>
          </p:cNvSpPr>
          <p:nvPr/>
        </p:nvSpPr>
        <p:spPr bwMode="auto">
          <a:xfrm>
            <a:off x="244475" y="2514600"/>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smtClean="0">
                <a:solidFill>
                  <a:srgbClr val="000000"/>
                </a:solidFill>
              </a:rPr>
              <a:t>[1  8   1    4]          </a:t>
            </a:r>
            <a:endParaRPr lang="en-US" sz="2000" dirty="0" smtClean="0">
              <a:solidFill>
                <a:srgbClr val="000000"/>
              </a:solidFill>
              <a:cs typeface="Arial" pitchFamily="34" charset="0"/>
            </a:endParaRPr>
          </a:p>
        </p:txBody>
      </p:sp>
      <p:graphicFrame>
        <p:nvGraphicFramePr>
          <p:cNvPr id="6146" name="Object 3"/>
          <p:cNvGraphicFramePr>
            <a:graphicFrameLocks noChangeAspect="1"/>
          </p:cNvGraphicFramePr>
          <p:nvPr/>
        </p:nvGraphicFramePr>
        <p:xfrm>
          <a:off x="685800" y="5943600"/>
          <a:ext cx="609600" cy="865188"/>
        </p:xfrm>
        <a:graphic>
          <a:graphicData uri="http://schemas.openxmlformats.org/presentationml/2006/ole">
            <mc:AlternateContent xmlns:mc="http://schemas.openxmlformats.org/markup-compatibility/2006">
              <mc:Choice xmlns:v="urn:schemas-microsoft-com:vml" Requires="v">
                <p:oleObj spid="_x0000_s12306" name="Equation" r:id="rId11" imgW="177480" imgH="266400" progId="Equation.3">
                  <p:embed/>
                </p:oleObj>
              </mc:Choice>
              <mc:Fallback>
                <p:oleObj name="Equation" r:id="rId11" imgW="177480" imgH="26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5943600"/>
                        <a:ext cx="6096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4"/>
          <p:cNvGraphicFramePr>
            <a:graphicFrameLocks noChangeAspect="1"/>
          </p:cNvGraphicFramePr>
          <p:nvPr/>
        </p:nvGraphicFramePr>
        <p:xfrm>
          <a:off x="3124200" y="5867400"/>
          <a:ext cx="673100" cy="863600"/>
        </p:xfrm>
        <a:graphic>
          <a:graphicData uri="http://schemas.openxmlformats.org/presentationml/2006/ole">
            <mc:AlternateContent xmlns:mc="http://schemas.openxmlformats.org/markup-compatibility/2006">
              <mc:Choice xmlns:v="urn:schemas-microsoft-com:vml" Requires="v">
                <p:oleObj spid="_x0000_s12307" name="Equation" r:id="rId13" imgW="126720" imgH="203040" progId="Equation.3">
                  <p:embed/>
                </p:oleObj>
              </mc:Choice>
              <mc:Fallback>
                <p:oleObj name="Equation" r:id="rId13" imgW="12672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5867400"/>
                        <a:ext cx="6731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181600" y="2514600"/>
                <a:ext cx="3124200" cy="994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𝑠𝑖𝑚</m:t>
                      </m:r>
                      <m:d>
                        <m:dPr>
                          <m:ctrlPr>
                            <a:rPr lang="en-US" sz="2400" b="0" i="1" smtClean="0">
                              <a:latin typeface="Cambria Math"/>
                            </a:rPr>
                          </m:ctrlPr>
                        </m:dPr>
                        <m:e>
                          <m:sSub>
                            <m:sSubPr>
                              <m:ctrlPr>
                                <a:rPr lang="en-US" sz="2400" b="0" i="1" smtClean="0">
                                  <a:latin typeface="Cambria Math"/>
                                </a:rPr>
                              </m:ctrlPr>
                            </m:sSubPr>
                            <m:e>
                              <m:r>
                                <a:rPr lang="en-US" sz="2400" b="0" i="1" smtClean="0">
                                  <a:latin typeface="Cambria Math"/>
                                </a:rPr>
                                <m:t>𝑑</m:t>
                              </m:r>
                            </m:e>
                            <m:sub>
                              <m:r>
                                <a:rPr lang="en-US" sz="2400" b="0" i="1" smtClean="0">
                                  <a:latin typeface="Cambria Math"/>
                                </a:rPr>
                                <m:t>𝑗</m:t>
                              </m:r>
                            </m:sub>
                          </m:sSub>
                          <m:r>
                            <a:rPr lang="en-US" sz="2400" b="0" i="1" smtClean="0">
                              <a:latin typeface="Cambria Math"/>
                            </a:rPr>
                            <m:t>,</m:t>
                          </m:r>
                          <m:r>
                            <a:rPr lang="en-US" sz="2400" b="0" i="1" smtClean="0">
                              <a:latin typeface="Cambria Math"/>
                            </a:rPr>
                            <m:t>𝑞</m:t>
                          </m:r>
                        </m:e>
                      </m:d>
                      <m:r>
                        <a:rPr lang="en-US" sz="2400" b="0" i="1" smtClean="0">
                          <a:latin typeface="Cambria Math"/>
                        </a:rPr>
                        <m:t>=</m:t>
                      </m:r>
                      <m:f>
                        <m:fPr>
                          <m:ctrlPr>
                            <a:rPr lang="en-US" sz="2400" b="0" i="1" smtClean="0">
                              <a:latin typeface="Cambria Math"/>
                            </a:rPr>
                          </m:ctrlPr>
                        </m:fPr>
                        <m:num>
                          <m:d>
                            <m:dPr>
                              <m:begChr m:val="⟨"/>
                              <m:endChr m:val="⟩"/>
                              <m:ctrlPr>
                                <a:rPr lang="en-US" sz="2400" b="0" i="1" smtClean="0">
                                  <a:latin typeface="Cambria Math"/>
                                </a:rPr>
                              </m:ctrlPr>
                            </m:dPr>
                            <m:e>
                              <m:sSub>
                                <m:sSubPr>
                                  <m:ctrlPr>
                                    <a:rPr lang="en-US" sz="2400" i="1">
                                      <a:latin typeface="Cambria Math"/>
                                    </a:rPr>
                                  </m:ctrlPr>
                                </m:sSubPr>
                                <m:e>
                                  <m:r>
                                    <a:rPr lang="en-US" sz="2400" i="1">
                                      <a:latin typeface="Cambria Math"/>
                                    </a:rPr>
                                    <m:t>𝑑</m:t>
                                  </m:r>
                                </m:e>
                                <m:sub>
                                  <m:r>
                                    <a:rPr lang="en-US" sz="2400" i="1">
                                      <a:latin typeface="Cambria Math"/>
                                    </a:rPr>
                                    <m:t>𝑗</m:t>
                                  </m:r>
                                </m:sub>
                              </m:sSub>
                              <m:r>
                                <a:rPr lang="en-US" sz="2400" i="1">
                                  <a:latin typeface="Cambria Math"/>
                                </a:rPr>
                                <m:t>,</m:t>
                              </m:r>
                              <m:r>
                                <a:rPr lang="en-US" sz="2400" i="1">
                                  <a:latin typeface="Cambria Math"/>
                                </a:rPr>
                                <m:t>𝑞</m:t>
                              </m:r>
                            </m:e>
                          </m:d>
                        </m:num>
                        <m:den>
                          <m:d>
                            <m:dPr>
                              <m:begChr m:val="‖"/>
                              <m:endChr m:val="‖"/>
                              <m:ctrlPr>
                                <a:rPr lang="en-US" sz="2400" b="0" i="1" smtClean="0">
                                  <a:latin typeface="Cambria Math"/>
                                </a:rPr>
                              </m:ctrlPr>
                            </m:dPr>
                            <m:e>
                              <m:sSub>
                                <m:sSubPr>
                                  <m:ctrlPr>
                                    <a:rPr lang="en-US" sz="2400" b="0" i="1" smtClean="0">
                                      <a:latin typeface="Cambria Math"/>
                                    </a:rPr>
                                  </m:ctrlPr>
                                </m:sSubPr>
                                <m:e>
                                  <m:r>
                                    <a:rPr lang="en-US" sz="2400" b="0" i="1" smtClean="0">
                                      <a:latin typeface="Cambria Math"/>
                                    </a:rPr>
                                    <m:t>𝑑</m:t>
                                  </m:r>
                                </m:e>
                                <m:sub>
                                  <m:r>
                                    <a:rPr lang="en-US" sz="2400" b="0" i="1" smtClean="0">
                                      <a:latin typeface="Cambria Math"/>
                                    </a:rPr>
                                    <m:t>𝑗</m:t>
                                  </m:r>
                                </m:sub>
                              </m:sSub>
                            </m:e>
                          </m:d>
                          <m:d>
                            <m:dPr>
                              <m:begChr m:val="‖"/>
                              <m:endChr m:val="‖"/>
                              <m:ctrlPr>
                                <a:rPr lang="en-US" sz="2400" b="0" i="1" smtClean="0">
                                  <a:latin typeface="Cambria Math"/>
                                </a:rPr>
                              </m:ctrlPr>
                            </m:dPr>
                            <m:e>
                              <m:r>
                                <a:rPr lang="en-US" sz="2400" b="0" i="1" smtClean="0">
                                  <a:latin typeface="Cambria Math"/>
                                </a:rPr>
                                <m:t>𝑞</m:t>
                              </m:r>
                            </m:e>
                          </m:d>
                        </m:den>
                      </m:f>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5181600" y="2514600"/>
                <a:ext cx="3124200" cy="994631"/>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29200" y="4084131"/>
                <a:ext cx="3615047" cy="13260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rPr>
                        <m:t>=</m:t>
                      </m:r>
                      <m:f>
                        <m:fPr>
                          <m:ctrlPr>
                            <a:rPr lang="en-US" sz="2400" b="0" i="1" smtClean="0">
                              <a:latin typeface="Cambria Math"/>
                            </a:rPr>
                          </m:ctrlPr>
                        </m:fPr>
                        <m:num>
                          <m:nary>
                            <m:naryPr>
                              <m:chr m:val="∑"/>
                              <m:limLoc m:val="subSup"/>
                              <m:ctrlPr>
                                <a:rPr lang="en-US" sz="2400" b="0" i="1" smtClean="0">
                                  <a:latin typeface="Cambria Math"/>
                                </a:rPr>
                              </m:ctrlPr>
                            </m:naryPr>
                            <m:sub>
                              <m:r>
                                <m:rPr>
                                  <m:brk m:alnAt="25"/>
                                </m:rPr>
                                <a:rPr lang="en-US" sz="2400" b="0" i="1" smtClean="0">
                                  <a:latin typeface="Cambria Math"/>
                                </a:rPr>
                                <m:t>𝑖</m:t>
                              </m:r>
                              <m:r>
                                <a:rPr lang="en-US" sz="2400" b="0" i="1" smtClean="0">
                                  <a:latin typeface="Cambria Math"/>
                                </a:rPr>
                                <m:t>=1</m:t>
                              </m:r>
                            </m:sub>
                            <m:sup>
                              <m:r>
                                <a:rPr lang="en-US" sz="2400" b="0" i="1" smtClean="0">
                                  <a:latin typeface="Cambria Math"/>
                                </a:rPr>
                                <m:t>𝑉</m:t>
                              </m:r>
                            </m:sup>
                            <m:e>
                              <m:sSub>
                                <m:sSubPr>
                                  <m:ctrlPr>
                                    <a:rPr lang="en-US" sz="2400" b="0" i="1" smtClean="0">
                                      <a:latin typeface="Cambria Math"/>
                                    </a:rPr>
                                  </m:ctrlPr>
                                </m:sSubPr>
                                <m:e>
                                  <m:r>
                                    <a:rPr lang="en-US" sz="2400" b="0" i="1" smtClean="0">
                                      <a:latin typeface="Cambria Math"/>
                                    </a:rPr>
                                    <m:t>𝑑</m:t>
                                  </m:r>
                                </m:e>
                                <m:sub>
                                  <m:r>
                                    <a:rPr lang="en-US" sz="2400" b="0" i="1" smtClean="0">
                                      <a:latin typeface="Cambria Math"/>
                                    </a:rPr>
                                    <m:t>𝑗</m:t>
                                  </m:r>
                                </m:sub>
                              </m:sSub>
                              <m:d>
                                <m:dPr>
                                  <m:ctrlPr>
                                    <a:rPr lang="en-US" sz="2400" b="0" i="1" smtClean="0">
                                      <a:latin typeface="Cambria Math"/>
                                    </a:rPr>
                                  </m:ctrlPr>
                                </m:dPr>
                                <m:e>
                                  <m:r>
                                    <a:rPr lang="en-US" sz="2400" b="0" i="1" smtClean="0">
                                      <a:latin typeface="Cambria Math"/>
                                    </a:rPr>
                                    <m:t>𝑖</m:t>
                                  </m:r>
                                </m:e>
                              </m:d>
                              <m:r>
                                <a:rPr lang="en-US" sz="2400" b="0" i="1" smtClean="0">
                                  <a:latin typeface="Cambria Math"/>
                                </a:rPr>
                                <m:t>∗</m:t>
                              </m:r>
                              <m:r>
                                <a:rPr lang="en-US" sz="2400" b="0" i="1" smtClean="0">
                                  <a:latin typeface="Cambria Math"/>
                                </a:rPr>
                                <m:t>𝑞</m:t>
                              </m:r>
                              <m:r>
                                <a:rPr lang="en-US" sz="2400" b="0" i="1" smtClean="0">
                                  <a:latin typeface="Cambria Math"/>
                                </a:rPr>
                                <m:t>(</m:t>
                              </m:r>
                              <m:r>
                                <a:rPr lang="en-US" sz="2400" b="0" i="1" smtClean="0">
                                  <a:latin typeface="Cambria Math"/>
                                </a:rPr>
                                <m:t>𝑖</m:t>
                              </m:r>
                              <m:r>
                                <a:rPr lang="en-US" sz="2400" b="0" i="1" smtClean="0">
                                  <a:latin typeface="Cambria Math"/>
                                </a:rPr>
                                <m:t>)</m:t>
                              </m:r>
                            </m:e>
                          </m:nary>
                        </m:num>
                        <m:den>
                          <m:rad>
                            <m:radPr>
                              <m:degHide m:val="on"/>
                              <m:ctrlPr>
                                <a:rPr lang="en-US" sz="2400" b="0" i="1" smtClean="0">
                                  <a:latin typeface="Cambria Math"/>
                                </a:rPr>
                              </m:ctrlPr>
                            </m:radPr>
                            <m:deg/>
                            <m:e>
                              <m:nary>
                                <m:naryPr>
                                  <m:chr m:val="∑"/>
                                  <m:limLoc m:val="subSup"/>
                                  <m:ctrlPr>
                                    <a:rPr lang="en-US" sz="2400" b="0" i="1" smtClean="0">
                                      <a:latin typeface="Cambria Math"/>
                                    </a:rPr>
                                  </m:ctrlPr>
                                </m:naryPr>
                                <m:sub>
                                  <m:r>
                                    <m:rPr>
                                      <m:brk m:alnAt="25"/>
                                    </m:rPr>
                                    <a:rPr lang="en-US" sz="2400" b="0" i="1" smtClean="0">
                                      <a:latin typeface="Cambria Math"/>
                                    </a:rPr>
                                    <m:t>𝑖</m:t>
                                  </m:r>
                                  <m:r>
                                    <a:rPr lang="en-US" sz="2400" b="0" i="1" smtClean="0">
                                      <a:latin typeface="Cambria Math"/>
                                    </a:rPr>
                                    <m:t>=1</m:t>
                                  </m:r>
                                </m:sub>
                                <m:sup>
                                  <m:r>
                                    <a:rPr lang="en-US" sz="2400" b="0" i="1" smtClean="0">
                                      <a:latin typeface="Cambria Math"/>
                                    </a:rPr>
                                    <m:t>𝑉</m:t>
                                  </m:r>
                                </m:sup>
                                <m:e>
                                  <m:sSup>
                                    <m:sSupPr>
                                      <m:ctrlPr>
                                        <a:rPr lang="en-US" sz="2400" b="0" i="1" smtClean="0">
                                          <a:latin typeface="Cambria Math"/>
                                        </a:rPr>
                                      </m:ctrlPr>
                                    </m:sSupPr>
                                    <m:e>
                                      <m:sSub>
                                        <m:sSubPr>
                                          <m:ctrlPr>
                                            <a:rPr lang="en-US" sz="2400" i="1">
                                              <a:latin typeface="Cambria Math"/>
                                            </a:rPr>
                                          </m:ctrlPr>
                                        </m:sSubPr>
                                        <m:e>
                                          <m:r>
                                            <a:rPr lang="en-US" sz="2400" i="1">
                                              <a:latin typeface="Cambria Math"/>
                                            </a:rPr>
                                            <m:t>𝑑</m:t>
                                          </m:r>
                                        </m:e>
                                        <m:sub>
                                          <m:r>
                                            <a:rPr lang="en-US" sz="2400" i="1">
                                              <a:latin typeface="Cambria Math"/>
                                            </a:rPr>
                                            <m:t>𝑗</m:t>
                                          </m:r>
                                        </m:sub>
                                      </m:sSub>
                                      <m:r>
                                        <a:rPr lang="en-US" sz="2400" b="0" i="1" smtClean="0">
                                          <a:latin typeface="Cambria Math"/>
                                        </a:rPr>
                                        <m:t>(</m:t>
                                      </m:r>
                                      <m:r>
                                        <a:rPr lang="en-US" sz="2400" b="0" i="1" smtClean="0">
                                          <a:latin typeface="Cambria Math"/>
                                        </a:rPr>
                                        <m:t>𝑖</m:t>
                                      </m:r>
                                      <m:r>
                                        <a:rPr lang="en-US" sz="2400" b="0" i="1" smtClean="0">
                                          <a:latin typeface="Cambria Math"/>
                                        </a:rPr>
                                        <m:t>)</m:t>
                                      </m:r>
                                    </m:e>
                                    <m:sup>
                                      <m:r>
                                        <a:rPr lang="en-US" sz="2400" b="0" i="1" smtClean="0">
                                          <a:latin typeface="Cambria Math"/>
                                        </a:rPr>
                                        <m:t>2</m:t>
                                      </m:r>
                                    </m:sup>
                                  </m:sSup>
                                </m:e>
                              </m:nary>
                            </m:e>
                          </m:rad>
                          <m:r>
                            <a:rPr lang="en-US" sz="2400" b="0" i="1" smtClean="0">
                              <a:latin typeface="Cambria Math"/>
                            </a:rPr>
                            <m:t>∗</m:t>
                          </m:r>
                          <m:rad>
                            <m:radPr>
                              <m:degHide m:val="on"/>
                              <m:ctrlPr>
                                <a:rPr lang="en-US" sz="2400" b="0" i="1" smtClean="0">
                                  <a:latin typeface="Cambria Math"/>
                                </a:rPr>
                              </m:ctrlPr>
                            </m:radPr>
                            <m:deg/>
                            <m:e>
                              <m:nary>
                                <m:naryPr>
                                  <m:chr m:val="∑"/>
                                  <m:limLoc m:val="subSup"/>
                                  <m:ctrlPr>
                                    <a:rPr lang="en-US" sz="2400" i="1">
                                      <a:latin typeface="Cambria Math"/>
                                    </a:rPr>
                                  </m:ctrlPr>
                                </m:naryPr>
                                <m:sub>
                                  <m:r>
                                    <m:rPr>
                                      <m:brk m:alnAt="25"/>
                                    </m:rPr>
                                    <a:rPr lang="en-US" sz="2400" i="1">
                                      <a:latin typeface="Cambria Math"/>
                                    </a:rPr>
                                    <m:t>𝑖</m:t>
                                  </m:r>
                                  <m:r>
                                    <a:rPr lang="en-US" sz="2400" i="1">
                                      <a:latin typeface="Cambria Math"/>
                                    </a:rPr>
                                    <m:t>=1</m:t>
                                  </m:r>
                                </m:sub>
                                <m:sup>
                                  <m:r>
                                    <a:rPr lang="en-US" sz="2400" i="1">
                                      <a:latin typeface="Cambria Math"/>
                                    </a:rPr>
                                    <m:t>𝑉</m:t>
                                  </m:r>
                                </m:sup>
                                <m:e>
                                  <m:sSup>
                                    <m:sSupPr>
                                      <m:ctrlPr>
                                        <a:rPr lang="en-US" sz="2400" i="1">
                                          <a:latin typeface="Cambria Math"/>
                                        </a:rPr>
                                      </m:ctrlPr>
                                    </m:sSupPr>
                                    <m:e>
                                      <m:r>
                                        <a:rPr lang="en-US" sz="2400" b="0" i="1" smtClean="0">
                                          <a:latin typeface="Cambria Math"/>
                                        </a:rPr>
                                        <m:t>𝑞</m:t>
                                      </m:r>
                                      <m:r>
                                        <a:rPr lang="en-US" sz="2400" i="1">
                                          <a:latin typeface="Cambria Math"/>
                                        </a:rPr>
                                        <m:t>(</m:t>
                                      </m:r>
                                      <m:r>
                                        <a:rPr lang="en-US" sz="2400" i="1">
                                          <a:latin typeface="Cambria Math"/>
                                        </a:rPr>
                                        <m:t>𝑖</m:t>
                                      </m:r>
                                      <m:r>
                                        <a:rPr lang="en-US" sz="2400" i="1">
                                          <a:latin typeface="Cambria Math"/>
                                        </a:rPr>
                                        <m:t>)</m:t>
                                      </m:r>
                                    </m:e>
                                    <m:sup>
                                      <m:r>
                                        <a:rPr lang="en-US" sz="2400" i="1">
                                          <a:latin typeface="Cambria Math"/>
                                        </a:rPr>
                                        <m:t>2</m:t>
                                      </m:r>
                                    </m:sup>
                                  </m:sSup>
                                </m:e>
                              </m:nary>
                            </m:e>
                          </m:rad>
                        </m:den>
                      </m:f>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5029200" y="4084131"/>
                <a:ext cx="3615047" cy="1326069"/>
              </a:xfrm>
              <a:prstGeom prst="rect">
                <a:avLst/>
              </a:prstGeom>
              <a:blipFill rotWithShape="1">
                <a:blip r:embed="rId16"/>
                <a:stretch>
                  <a:fillRect r="-7420"/>
                </a:stretch>
              </a:blipFill>
            </p:spPr>
            <p:txBody>
              <a:bodyPr/>
              <a:lstStyle/>
              <a:p>
                <a:r>
                  <a:rPr lang="en-US">
                    <a:noFill/>
                  </a:rPr>
                  <a:t> </a:t>
                </a:r>
              </a:p>
            </p:txBody>
          </p:sp>
        </mc:Fallback>
      </mc:AlternateContent>
      <p:sp>
        <p:nvSpPr>
          <p:cNvPr id="4" name="TextBox 3"/>
          <p:cNvSpPr txBox="1"/>
          <p:nvPr/>
        </p:nvSpPr>
        <p:spPr>
          <a:xfrm>
            <a:off x="5224153" y="5888038"/>
            <a:ext cx="3081647" cy="400110"/>
          </a:xfrm>
          <a:prstGeom prst="rect">
            <a:avLst/>
          </a:prstGeom>
          <a:noFill/>
        </p:spPr>
        <p:txBody>
          <a:bodyPr wrap="square" rtlCol="0">
            <a:spAutoFit/>
          </a:bodyPr>
          <a:lstStyle/>
          <a:p>
            <a:r>
              <a:rPr lang="en-US" sz="2000" dirty="0" smtClean="0"/>
              <a:t>for vocabulary of </a:t>
            </a:r>
            <a:r>
              <a:rPr lang="en-US" sz="2000" i="1" dirty="0" smtClean="0"/>
              <a:t>V</a:t>
            </a:r>
            <a:r>
              <a:rPr lang="en-US" sz="2000" dirty="0" smtClean="0"/>
              <a:t> words</a:t>
            </a:r>
            <a:endParaRPr lang="en-US" sz="2000" dirty="0"/>
          </a:p>
        </p:txBody>
      </p:sp>
    </p:spTree>
    <p:extLst>
      <p:ext uri="{BB962C8B-B14F-4D97-AF65-F5344CB8AC3E}">
        <p14:creationId xmlns:p14="http://schemas.microsoft.com/office/powerpoint/2010/main" val="1562163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76200"/>
            <a:ext cx="8229600" cy="1143000"/>
          </a:xfrm>
        </p:spPr>
        <p:txBody>
          <a:bodyPr/>
          <a:lstStyle/>
          <a:p>
            <a:r>
              <a:rPr lang="en-US" i="1" smtClean="0"/>
              <a:t>tf-idf </a:t>
            </a:r>
            <a:r>
              <a:rPr lang="en-US" smtClean="0"/>
              <a:t>weighting</a:t>
            </a:r>
          </a:p>
        </p:txBody>
      </p:sp>
      <p:sp>
        <p:nvSpPr>
          <p:cNvPr id="84995" name="Rectangle 3"/>
          <p:cNvSpPr>
            <a:spLocks noGrp="1" noChangeArrowheads="1"/>
          </p:cNvSpPr>
          <p:nvPr>
            <p:ph idx="1"/>
          </p:nvPr>
        </p:nvSpPr>
        <p:spPr>
          <a:xfrm>
            <a:off x="457200" y="1295400"/>
            <a:ext cx="8229600" cy="4525963"/>
          </a:xfrm>
        </p:spPr>
        <p:txBody>
          <a:bodyPr/>
          <a:lstStyle/>
          <a:p>
            <a:r>
              <a:rPr lang="en-US" sz="2400" b="1" smtClean="0"/>
              <a:t>T</a:t>
            </a:r>
            <a:r>
              <a:rPr lang="en-US" sz="2400" smtClean="0"/>
              <a:t>erm </a:t>
            </a:r>
            <a:r>
              <a:rPr lang="en-US" sz="2400" b="1" smtClean="0"/>
              <a:t>f</a:t>
            </a:r>
            <a:r>
              <a:rPr lang="en-US" sz="2400" smtClean="0"/>
              <a:t>requency – </a:t>
            </a:r>
            <a:r>
              <a:rPr lang="en-US" sz="2400" b="1" smtClean="0"/>
              <a:t>i</a:t>
            </a:r>
            <a:r>
              <a:rPr lang="en-US" sz="2400" smtClean="0"/>
              <a:t>nverse </a:t>
            </a:r>
            <a:r>
              <a:rPr lang="en-US" sz="2400" b="1" smtClean="0"/>
              <a:t>d</a:t>
            </a:r>
            <a:r>
              <a:rPr lang="en-US" sz="2400" smtClean="0"/>
              <a:t>ocument </a:t>
            </a:r>
            <a:r>
              <a:rPr lang="en-US" sz="2400" b="1" smtClean="0"/>
              <a:t>f</a:t>
            </a:r>
            <a:r>
              <a:rPr lang="en-US" sz="2400" smtClean="0"/>
              <a:t>requency</a:t>
            </a:r>
          </a:p>
          <a:p>
            <a:r>
              <a:rPr lang="en-US" sz="2400" smtClean="0"/>
              <a:t>Describe frame by frequency of each word within it, downweight words that appear often in the database</a:t>
            </a:r>
          </a:p>
          <a:p>
            <a:r>
              <a:rPr lang="en-US" sz="2400" smtClean="0"/>
              <a:t>(Standard weighting for text retrieval)</a:t>
            </a:r>
          </a:p>
          <a:p>
            <a:endParaRPr lang="en-US" sz="2400" smtClean="0"/>
          </a:p>
          <a:p>
            <a:pPr>
              <a:buFontTx/>
              <a:buNone/>
            </a:pPr>
            <a:endParaRPr lang="en-US" sz="2400" smtClean="0"/>
          </a:p>
        </p:txBody>
      </p:sp>
      <p:pic>
        <p:nvPicPr>
          <p:cNvPr id="84996" name="Picture 6"/>
          <p:cNvPicPr>
            <a:picLocks noChangeAspect="1" noChangeArrowheads="1"/>
          </p:cNvPicPr>
          <p:nvPr/>
        </p:nvPicPr>
        <p:blipFill>
          <a:blip r:embed="rId3">
            <a:extLst>
              <a:ext uri="{28A0092B-C50C-407E-A947-70E740481C1C}">
                <a14:useLocalDpi xmlns:a14="http://schemas.microsoft.com/office/drawing/2010/main" val="0"/>
              </a:ext>
            </a:extLst>
          </a:blip>
          <a:srcRect l="48430" t="67703" r="30902" b="16199"/>
          <a:stretch>
            <a:fillRect/>
          </a:stretch>
        </p:blipFill>
        <p:spPr bwMode="auto">
          <a:xfrm>
            <a:off x="3000375" y="3721100"/>
            <a:ext cx="29527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5" name="Text Box 7"/>
          <p:cNvSpPr txBox="1">
            <a:spLocks noChangeArrowheads="1"/>
          </p:cNvSpPr>
          <p:nvPr/>
        </p:nvSpPr>
        <p:spPr bwMode="auto">
          <a:xfrm>
            <a:off x="6350000" y="3452813"/>
            <a:ext cx="24130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Total number of documents in database</a:t>
            </a:r>
          </a:p>
        </p:txBody>
      </p:sp>
      <p:sp>
        <p:nvSpPr>
          <p:cNvPr id="457736" name="Text Box 8"/>
          <p:cNvSpPr txBox="1">
            <a:spLocks noChangeArrowheads="1"/>
          </p:cNvSpPr>
          <p:nvPr/>
        </p:nvSpPr>
        <p:spPr bwMode="auto">
          <a:xfrm>
            <a:off x="6313488" y="4570413"/>
            <a:ext cx="25304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documents word i occurs in, in whole database</a:t>
            </a:r>
          </a:p>
        </p:txBody>
      </p:sp>
      <p:sp>
        <p:nvSpPr>
          <p:cNvPr id="457737" name="Line 9"/>
          <p:cNvSpPr>
            <a:spLocks noChangeShapeType="1"/>
          </p:cNvSpPr>
          <p:nvPr/>
        </p:nvSpPr>
        <p:spPr bwMode="auto">
          <a:xfrm flipH="1">
            <a:off x="5916613" y="3757613"/>
            <a:ext cx="360362" cy="179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457738" name="Line 10"/>
          <p:cNvSpPr>
            <a:spLocks noChangeShapeType="1"/>
          </p:cNvSpPr>
          <p:nvPr/>
        </p:nvSpPr>
        <p:spPr bwMode="auto">
          <a:xfrm flipH="1" flipV="1">
            <a:off x="5845175" y="4837113"/>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457739" name="Text Box 11"/>
          <p:cNvSpPr txBox="1">
            <a:spLocks noChangeArrowheads="1"/>
          </p:cNvSpPr>
          <p:nvPr/>
        </p:nvSpPr>
        <p:spPr bwMode="auto">
          <a:xfrm>
            <a:off x="625475" y="3562350"/>
            <a:ext cx="23399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occurrences of word i in document d</a:t>
            </a:r>
          </a:p>
        </p:txBody>
      </p:sp>
      <p:sp>
        <p:nvSpPr>
          <p:cNvPr id="457740" name="Text Box 12"/>
          <p:cNvSpPr txBox="1">
            <a:spLocks noChangeArrowheads="1"/>
          </p:cNvSpPr>
          <p:nvPr/>
        </p:nvSpPr>
        <p:spPr bwMode="auto">
          <a:xfrm>
            <a:off x="588963" y="4772025"/>
            <a:ext cx="2339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words in document d</a:t>
            </a:r>
          </a:p>
        </p:txBody>
      </p:sp>
      <p:sp>
        <p:nvSpPr>
          <p:cNvPr id="457744" name="Line 16"/>
          <p:cNvSpPr>
            <a:spLocks noChangeShapeType="1"/>
          </p:cNvSpPr>
          <p:nvPr/>
        </p:nvSpPr>
        <p:spPr bwMode="auto">
          <a:xfrm>
            <a:off x="2928938" y="3937000"/>
            <a:ext cx="900112" cy="107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457745" name="Line 17"/>
          <p:cNvSpPr>
            <a:spLocks noChangeShapeType="1"/>
          </p:cNvSpPr>
          <p:nvPr/>
        </p:nvSpPr>
        <p:spPr bwMode="auto">
          <a:xfrm flipV="1">
            <a:off x="2928938" y="4945063"/>
            <a:ext cx="10445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Tree>
    <p:extLst>
      <p:ext uri="{BB962C8B-B14F-4D97-AF65-F5344CB8AC3E}">
        <p14:creationId xmlns:p14="http://schemas.microsoft.com/office/powerpoint/2010/main" val="974958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77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77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77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774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77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77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77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5" grpId="0"/>
      <p:bldP spid="457736" grpId="0"/>
      <p:bldP spid="457737" grpId="0" animBg="1"/>
      <p:bldP spid="457738" grpId="0" animBg="1"/>
      <p:bldP spid="457739" grpId="0"/>
      <p:bldP spid="457740" grpId="0"/>
      <p:bldP spid="457744" grpId="0" animBg="1"/>
      <p:bldP spid="4577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l="13850" t="36501" r="12880" b="7695"/>
          <a:stretch>
            <a:fillRect/>
          </a:stretch>
        </p:blipFill>
        <p:spPr bwMode="auto">
          <a:xfrm>
            <a:off x="-14288" y="1828800"/>
            <a:ext cx="9310688"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extBox 2"/>
          <p:cNvSpPr txBox="1">
            <a:spLocks noChangeArrowheads="1"/>
          </p:cNvSpPr>
          <p:nvPr/>
        </p:nvSpPr>
        <p:spPr bwMode="auto">
          <a:xfrm>
            <a:off x="0" y="6324600"/>
            <a:ext cx="44545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smtClean="0">
                <a:solidFill>
                  <a:srgbClr val="000000"/>
                </a:solidFill>
              </a:rPr>
              <a:t>Slide from Andrew Zisserman</a:t>
            </a:r>
          </a:p>
          <a:p>
            <a:pPr eaLnBrk="0" fontAlgn="base" hangingPunct="0">
              <a:spcBef>
                <a:spcPct val="0"/>
              </a:spcBef>
              <a:spcAft>
                <a:spcPct val="0"/>
              </a:spcAft>
            </a:pPr>
            <a:r>
              <a:rPr lang="en-US" sz="1400" smtClean="0">
                <a:solidFill>
                  <a:srgbClr val="000000"/>
                </a:solidFill>
              </a:rPr>
              <a:t>Sivic &amp; Zisserman, ICCV 2003</a:t>
            </a:r>
            <a:endParaRPr lang="en-US" sz="1400" smtClean="0">
              <a:solidFill>
                <a:srgbClr val="000000"/>
              </a:solidFill>
              <a:hlinkClick r:id="rId4"/>
            </a:endParaRPr>
          </a:p>
          <a:p>
            <a:pPr eaLnBrk="0" fontAlgn="base" hangingPunct="0">
              <a:spcBef>
                <a:spcPct val="0"/>
              </a:spcBef>
              <a:spcAft>
                <a:spcPct val="0"/>
              </a:spcAft>
            </a:pPr>
            <a:endParaRPr lang="en-US" sz="1400" smtClean="0">
              <a:solidFill>
                <a:srgbClr val="000000"/>
              </a:solidFill>
            </a:endParaRPr>
          </a:p>
        </p:txBody>
      </p:sp>
      <p:sp>
        <p:nvSpPr>
          <p:cNvPr id="6" name="Title 3"/>
          <p:cNvSpPr txBox="1">
            <a:spLocks/>
          </p:cNvSpPr>
          <p:nvPr/>
        </p:nvSpPr>
        <p:spPr bwMode="auto">
          <a:xfrm>
            <a:off x="457200" y="76200"/>
            <a:ext cx="8229600" cy="1143000"/>
          </a:xfrm>
          <a:prstGeom prst="rect">
            <a:avLst/>
          </a:prstGeom>
          <a:noFill/>
          <a:ln w="9525">
            <a:noFill/>
            <a:miter lim="800000"/>
            <a:headEnd/>
            <a:tailEnd/>
          </a:ln>
          <a:effectLst/>
        </p:spPr>
        <p:txBody>
          <a:bodyPr anchor="ctr"/>
          <a:lstStyle/>
          <a:p>
            <a:pPr algn="ctr" fontAlgn="base">
              <a:spcBef>
                <a:spcPct val="0"/>
              </a:spcBef>
              <a:spcAft>
                <a:spcPct val="0"/>
              </a:spcAft>
              <a:defRPr/>
            </a:pPr>
            <a:r>
              <a:rPr lang="en-US" sz="3800" kern="0">
                <a:solidFill>
                  <a:srgbClr val="000000"/>
                </a:solidFill>
                <a:latin typeface="Arial"/>
              </a:rPr>
              <a:t>Bags of words for content-based image retrieval</a:t>
            </a:r>
            <a:endParaRPr lang="en-US" sz="3800" kern="0" dirty="0">
              <a:solidFill>
                <a:srgbClr val="000000"/>
              </a:solidFill>
              <a:latin typeface="Arial"/>
            </a:endParaRPr>
          </a:p>
        </p:txBody>
      </p:sp>
    </p:spTree>
    <p:extLst>
      <p:ext uri="{BB962C8B-B14F-4D97-AF65-F5344CB8AC3E}">
        <p14:creationId xmlns:p14="http://schemas.microsoft.com/office/powerpoint/2010/main" val="2638367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5"/>
          <p:cNvSpPr>
            <a:spLocks noGrp="1"/>
          </p:cNvSpPr>
          <p:nvPr>
            <p:ph type="title" idx="4294967295"/>
          </p:nvPr>
        </p:nvSpPr>
        <p:spPr>
          <a:xfrm>
            <a:off x="0" y="457200"/>
            <a:ext cx="6019800" cy="609600"/>
          </a:xfrm>
        </p:spPr>
        <p:txBody>
          <a:bodyPr>
            <a:normAutofit fontScale="90000"/>
          </a:bodyPr>
          <a:lstStyle/>
          <a:p>
            <a:pPr eaLnBrk="1" hangingPunct="1"/>
            <a:r>
              <a:rPr lang="en-US" dirty="0" smtClean="0"/>
              <a:t>Video Google System</a:t>
            </a:r>
          </a:p>
        </p:txBody>
      </p:sp>
      <p:sp>
        <p:nvSpPr>
          <p:cNvPr id="88068" name="Content Placeholder 6"/>
          <p:cNvSpPr>
            <a:spLocks noGrp="1"/>
          </p:cNvSpPr>
          <p:nvPr>
            <p:ph idx="4294967295"/>
          </p:nvPr>
        </p:nvSpPr>
        <p:spPr>
          <a:xfrm>
            <a:off x="246062" y="1524000"/>
            <a:ext cx="4478338" cy="4495800"/>
          </a:xfrm>
        </p:spPr>
        <p:txBody>
          <a:bodyPr>
            <a:normAutofit fontScale="85000" lnSpcReduction="20000"/>
          </a:bodyPr>
          <a:lstStyle/>
          <a:p>
            <a:pPr marL="457200" indent="-457200" eaLnBrk="1" hangingPunct="1">
              <a:buFont typeface="Trebuchet MS" pitchFamily="34" charset="0"/>
              <a:buAutoNum type="arabicPeriod"/>
            </a:pPr>
            <a:r>
              <a:rPr lang="en-US" dirty="0" smtClean="0"/>
              <a:t>Collect all words within query region</a:t>
            </a:r>
          </a:p>
          <a:p>
            <a:pPr marL="457200" indent="-457200" eaLnBrk="1" hangingPunct="1">
              <a:buFont typeface="Trebuchet MS" pitchFamily="34" charset="0"/>
              <a:buAutoNum type="arabicPeriod"/>
            </a:pPr>
            <a:r>
              <a:rPr lang="en-US" dirty="0" smtClean="0"/>
              <a:t>Inverted file index to find relevant frames</a:t>
            </a:r>
          </a:p>
          <a:p>
            <a:pPr marL="457200" indent="-457200" eaLnBrk="1" hangingPunct="1">
              <a:buFont typeface="Trebuchet MS" pitchFamily="34" charset="0"/>
              <a:buAutoNum type="arabicPeriod"/>
            </a:pPr>
            <a:r>
              <a:rPr lang="en-US" dirty="0" smtClean="0"/>
              <a:t>Compare word counts</a:t>
            </a:r>
          </a:p>
          <a:p>
            <a:pPr marL="457200" indent="-457200" eaLnBrk="1" hangingPunct="1">
              <a:buFont typeface="Trebuchet MS" pitchFamily="34" charset="0"/>
              <a:buAutoNum type="arabicPeriod"/>
            </a:pPr>
            <a:r>
              <a:rPr lang="en-US" dirty="0" smtClean="0"/>
              <a:t>Spatial verification</a:t>
            </a:r>
            <a:endParaRPr lang="en-US" dirty="0" smtClean="0">
              <a:hlinkClick r:id=""/>
            </a:endParaRPr>
          </a:p>
          <a:p>
            <a:pPr marL="457200" indent="-457200" eaLnBrk="1" hangingPunct="1"/>
            <a:endParaRPr lang="en-US" dirty="0" smtClean="0">
              <a:hlinkClick r:id=""/>
            </a:endParaRPr>
          </a:p>
          <a:p>
            <a:pPr marL="457200" indent="-457200" eaLnBrk="1" hangingPunct="1">
              <a:buFontTx/>
              <a:buNone/>
            </a:pPr>
            <a:r>
              <a:rPr lang="en-US" dirty="0" err="1" smtClean="0"/>
              <a:t>Sivic</a:t>
            </a:r>
            <a:r>
              <a:rPr lang="en-US" dirty="0" smtClean="0"/>
              <a:t> &amp; </a:t>
            </a:r>
            <a:r>
              <a:rPr lang="en-US" dirty="0" err="1" smtClean="0"/>
              <a:t>Zisserman</a:t>
            </a:r>
            <a:r>
              <a:rPr lang="en-US" dirty="0" smtClean="0"/>
              <a:t>, ICCV 2003</a:t>
            </a:r>
            <a:endParaRPr lang="en-US" dirty="0" smtClean="0">
              <a:hlinkClick r:id=""/>
            </a:endParaRPr>
          </a:p>
          <a:p>
            <a:pPr marL="457200" indent="-457200" eaLnBrk="1" hangingPunct="1">
              <a:buFontTx/>
              <a:buNone/>
            </a:pPr>
            <a:endParaRPr lang="en-US" dirty="0" smtClean="0">
              <a:hlinkClick r:id=""/>
            </a:endParaRPr>
          </a:p>
          <a:p>
            <a:pPr marL="457200" indent="-457200" eaLnBrk="1" hangingPunct="1"/>
            <a:r>
              <a:rPr lang="en-US" dirty="0" smtClean="0">
                <a:hlinkClick r:id="rId3"/>
              </a:rPr>
              <a:t>Online Demo</a:t>
            </a:r>
            <a:r>
              <a:rPr lang="en-US" dirty="0" smtClean="0"/>
              <a:t/>
            </a:r>
            <a:br>
              <a:rPr lang="en-US" dirty="0" smtClean="0"/>
            </a:br>
            <a:r>
              <a:rPr lang="en-US" sz="1800" dirty="0" smtClean="0"/>
              <a:t>http</a:t>
            </a:r>
            <a:r>
              <a:rPr lang="en-US" sz="1800" dirty="0" smtClean="0"/>
              <a:t>://www.robots.ox.ac.uk/~vgg/research/vgoogle/index.html</a:t>
            </a:r>
          </a:p>
          <a:p>
            <a:pPr marL="457200" indent="-457200" eaLnBrk="1" hangingPunct="1"/>
            <a:endParaRPr lang="en-US" dirty="0" smtClean="0"/>
          </a:p>
        </p:txBody>
      </p:sp>
      <p:sp>
        <p:nvSpPr>
          <p:cNvPr id="4" name="Slide Number Placeholder 3"/>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925FB8E-0228-440A-A13C-230F2B9EFA9F}" type="slidenum">
              <a:rPr lang="de-DE" sz="1400" smtClean="0">
                <a:solidFill>
                  <a:srgbClr val="000000"/>
                </a:solidFill>
                <a:latin typeface="Trebuchet MS" pitchFamily="34" charset="0"/>
              </a:rPr>
              <a:pPr algn="r" eaLnBrk="0" fontAlgn="base" hangingPunct="0">
                <a:spcBef>
                  <a:spcPct val="0"/>
                </a:spcBef>
                <a:spcAft>
                  <a:spcPct val="0"/>
                </a:spcAft>
              </a:pPr>
              <a:t>28</a:t>
            </a:fld>
            <a:endParaRPr lang="de-DE" sz="1400" smtClean="0">
              <a:solidFill>
                <a:srgbClr val="000000"/>
              </a:solidFill>
              <a:latin typeface="Trebuchet MS" pitchFamily="34" charset="0"/>
            </a:endParaRPr>
          </a:p>
        </p:txBody>
      </p:sp>
      <p:pic>
        <p:nvPicPr>
          <p:cNvPr id="88071" name="Picture 7" descr="fac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07063" y="333375"/>
            <a:ext cx="20732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p575280_fp_002_smal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94288" y="520223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tp575280_fp_003_small.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81813" y="234473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tp575280_fp_004_smal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89525" y="2349500"/>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tp575280_fp_005_small.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094288" y="3762375"/>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tp575280_fp_006_small.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81813" y="5216525"/>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tp575280_fp_007_small.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881813" y="3756025"/>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15" descr="tp575280_zo_002_smal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717713" y="2432050"/>
            <a:ext cx="19050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16" descr="tp575280_zo_003_smal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258925" y="2728913"/>
            <a:ext cx="1905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2" name="Picture 18" descr="tp575280_zo_005_small.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152563" y="1778000"/>
            <a:ext cx="1905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3" name="Picture 19" descr="tp575280_zo_006_small.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3373100" y="-219075"/>
            <a:ext cx="19050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5" name="TextBox 27"/>
          <p:cNvSpPr txBox="1">
            <a:spLocks noChangeArrowheads="1"/>
          </p:cNvSpPr>
          <p:nvPr/>
        </p:nvSpPr>
        <p:spPr bwMode="auto">
          <a:xfrm>
            <a:off x="7764463" y="812800"/>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smtClean="0">
                <a:solidFill>
                  <a:srgbClr val="000000"/>
                </a:solidFill>
                <a:latin typeface="Trebuchet MS" pitchFamily="34" charset="0"/>
              </a:rPr>
              <a:t>Query region</a:t>
            </a:r>
          </a:p>
        </p:txBody>
      </p:sp>
      <p:sp>
        <p:nvSpPr>
          <p:cNvPr id="29" name="Down Arrow 28"/>
          <p:cNvSpPr>
            <a:spLocks noChangeArrowheads="1"/>
          </p:cNvSpPr>
          <p:nvPr/>
        </p:nvSpPr>
        <p:spPr bwMode="auto">
          <a:xfrm>
            <a:off x="6618288" y="1916113"/>
            <a:ext cx="276225" cy="420687"/>
          </a:xfrm>
          <a:prstGeom prst="downArrow">
            <a:avLst>
              <a:gd name="adj1" fmla="val 50000"/>
              <a:gd name="adj2" fmla="val 49892"/>
            </a:avLst>
          </a:prstGeom>
          <a:solidFill>
            <a:schemeClr val="bg1"/>
          </a:solidFill>
          <a:ln w="12700" cap="sq" algn="ctr">
            <a:solidFill>
              <a:schemeClr val="bg2"/>
            </a:solidFill>
            <a:round/>
            <a:headEnd type="none" w="sm" len="sm"/>
            <a:tailEnd type="none" w="sm" len="sm"/>
          </a:ln>
        </p:spPr>
        <p:txBody>
          <a:bodyPr wrap="none" lIns="90000" tIns="46800" rIns="90000" bIns="46800">
            <a:spAutoFit/>
          </a:bodyPr>
          <a:lstStyle/>
          <a:p>
            <a:pPr eaLnBrk="0" fontAlgn="base" hangingPunct="0">
              <a:spcBef>
                <a:spcPct val="0"/>
              </a:spcBef>
              <a:spcAft>
                <a:spcPct val="0"/>
              </a:spcAft>
            </a:pPr>
            <a:endParaRPr lang="en-US" sz="2000" smtClean="0">
              <a:solidFill>
                <a:srgbClr val="FFFFFF"/>
              </a:solidFill>
            </a:endParaRPr>
          </a:p>
        </p:txBody>
      </p:sp>
      <p:sp>
        <p:nvSpPr>
          <p:cNvPr id="30" name="TextBox 29"/>
          <p:cNvSpPr txBox="1">
            <a:spLocks noChangeArrowheads="1"/>
          </p:cNvSpPr>
          <p:nvPr/>
        </p:nvSpPr>
        <p:spPr bwMode="auto">
          <a:xfrm rot="5400000">
            <a:off x="7417594" y="4463257"/>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smtClean="0">
                <a:solidFill>
                  <a:srgbClr val="000000"/>
                </a:solidFill>
                <a:latin typeface="Trebuchet MS" pitchFamily="34" charset="0"/>
              </a:rPr>
              <a:t>Retrieved frames</a:t>
            </a:r>
          </a:p>
        </p:txBody>
      </p:sp>
    </p:spTree>
    <p:extLst>
      <p:ext uri="{BB962C8B-B14F-4D97-AF65-F5344CB8AC3E}">
        <p14:creationId xmlns:p14="http://schemas.microsoft.com/office/powerpoint/2010/main" val="816896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animBg="1"/>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666750" y="3482997"/>
            <a:ext cx="3414713" cy="269398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100"/>
          <p:cNvSpPr/>
          <p:nvPr/>
        </p:nvSpPr>
        <p:spPr>
          <a:xfrm>
            <a:off x="659567" y="3485213"/>
            <a:ext cx="3432748" cy="2698230"/>
          </a:xfrm>
          <a:custGeom>
            <a:avLst/>
            <a:gdLst>
              <a:gd name="connsiteX0" fmla="*/ 7495 w 3432748"/>
              <a:gd name="connsiteY0" fmla="*/ 2698230 h 2698230"/>
              <a:gd name="connsiteX1" fmla="*/ 0 w 3432748"/>
              <a:gd name="connsiteY1" fmla="*/ 0 h 2698230"/>
              <a:gd name="connsiteX2" fmla="*/ 1379095 w 3432748"/>
              <a:gd name="connsiteY2" fmla="*/ 7495 h 2698230"/>
              <a:gd name="connsiteX3" fmla="*/ 1386590 w 3432748"/>
              <a:gd name="connsiteY3" fmla="*/ 906905 h 2698230"/>
              <a:gd name="connsiteX4" fmla="*/ 2061148 w 3432748"/>
              <a:gd name="connsiteY4" fmla="*/ 652072 h 2698230"/>
              <a:gd name="connsiteX5" fmla="*/ 2750695 w 3432748"/>
              <a:gd name="connsiteY5" fmla="*/ 554636 h 2698230"/>
              <a:gd name="connsiteX6" fmla="*/ 2735705 w 3432748"/>
              <a:gd name="connsiteY6" fmla="*/ 1506512 h 2698230"/>
              <a:gd name="connsiteX7" fmla="*/ 3425253 w 3432748"/>
              <a:gd name="connsiteY7" fmla="*/ 1371600 h 2698230"/>
              <a:gd name="connsiteX8" fmla="*/ 3432748 w 3432748"/>
              <a:gd name="connsiteY8" fmla="*/ 2683239 h 2698230"/>
              <a:gd name="connsiteX9" fmla="*/ 7495 w 3432748"/>
              <a:gd name="connsiteY9" fmla="*/ 2698230 h 2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2748" h="2698230">
                <a:moveTo>
                  <a:pt x="7495" y="2698230"/>
                </a:moveTo>
                <a:cubicBezTo>
                  <a:pt x="4997" y="1798820"/>
                  <a:pt x="2498" y="899410"/>
                  <a:pt x="0" y="0"/>
                </a:cubicBezTo>
                <a:lnTo>
                  <a:pt x="1379095" y="7495"/>
                </a:lnTo>
                <a:cubicBezTo>
                  <a:pt x="1381593" y="307298"/>
                  <a:pt x="1384092" y="607102"/>
                  <a:pt x="1386590" y="906905"/>
                </a:cubicBezTo>
                <a:lnTo>
                  <a:pt x="2061148" y="652072"/>
                </a:lnTo>
                <a:lnTo>
                  <a:pt x="2750695" y="554636"/>
                </a:lnTo>
                <a:lnTo>
                  <a:pt x="2735705" y="1506512"/>
                </a:lnTo>
                <a:lnTo>
                  <a:pt x="3425253" y="1371600"/>
                </a:lnTo>
                <a:cubicBezTo>
                  <a:pt x="3427751" y="1808813"/>
                  <a:pt x="3430250" y="2246026"/>
                  <a:pt x="3432748" y="2683239"/>
                </a:cubicBezTo>
                <a:lnTo>
                  <a:pt x="7495" y="269823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a:p>
            <a:pPr algn="ctr"/>
            <a:endParaRPr lang="en-US" dirty="0" smtClean="0">
              <a:solidFill>
                <a:prstClr val="white"/>
              </a:solidFill>
            </a:endParaRPr>
          </a:p>
          <a:p>
            <a:pPr algn="ctr"/>
            <a:endParaRPr lang="en-US" dirty="0" smtClean="0">
              <a:solidFill>
                <a:prstClr val="white"/>
              </a:solidFill>
            </a:endParaRPr>
          </a:p>
          <a:p>
            <a:pPr algn="ctr"/>
            <a:endParaRPr lang="en-US" sz="1600" dirty="0" smtClean="0">
              <a:solidFill>
                <a:prstClr val="white"/>
              </a:solidFill>
            </a:endParaRPr>
          </a:p>
        </p:txBody>
      </p:sp>
      <p:sp>
        <p:nvSpPr>
          <p:cNvPr id="2" name="Title 1"/>
          <p:cNvSpPr>
            <a:spLocks noGrp="1"/>
          </p:cNvSpPr>
          <p:nvPr>
            <p:ph type="title"/>
          </p:nvPr>
        </p:nvSpPr>
        <p:spPr>
          <a:xfrm>
            <a:off x="457200" y="76200"/>
            <a:ext cx="8229600" cy="1143000"/>
          </a:xfrm>
        </p:spPr>
        <p:txBody>
          <a:bodyPr>
            <a:normAutofit/>
          </a:bodyPr>
          <a:lstStyle/>
          <a:p>
            <a:r>
              <a:rPr lang="en-US" sz="3800" dirty="0" smtClean="0">
                <a:latin typeface="Arial" pitchFamily="34" charset="0"/>
                <a:cs typeface="Arial" pitchFamily="34" charset="0"/>
              </a:rPr>
              <a:t>Scoring retrieval quality</a:t>
            </a:r>
            <a:endParaRPr lang="en-US" sz="3800" dirty="0">
              <a:latin typeface="Arial" pitchFamily="34" charset="0"/>
              <a:cs typeface="Arial" pitchFamily="34" charset="0"/>
            </a:endParaRPr>
          </a:p>
        </p:txBody>
      </p:sp>
      <p:sp>
        <p:nvSpPr>
          <p:cNvPr id="6" name="Rectangle 6"/>
          <p:cNvSpPr>
            <a:spLocks noChangeArrowheads="1"/>
          </p:cNvSpPr>
          <p:nvPr/>
        </p:nvSpPr>
        <p:spPr bwMode="auto">
          <a:xfrm>
            <a:off x="666750" y="3482997"/>
            <a:ext cx="3414713" cy="2693987"/>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666750"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13509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203358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71621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3398837"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4081462" y="3482997"/>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3"/>
          <p:cNvSpPr>
            <a:spLocks/>
          </p:cNvSpPr>
          <p:nvPr/>
        </p:nvSpPr>
        <p:spPr bwMode="auto">
          <a:xfrm>
            <a:off x="666750" y="617698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4"/>
          <p:cNvSpPr>
            <a:spLocks/>
          </p:cNvSpPr>
          <p:nvPr/>
        </p:nvSpPr>
        <p:spPr bwMode="auto">
          <a:xfrm>
            <a:off x="666750" y="5637235"/>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5"/>
          <p:cNvSpPr>
            <a:spLocks/>
          </p:cNvSpPr>
          <p:nvPr/>
        </p:nvSpPr>
        <p:spPr bwMode="auto">
          <a:xfrm>
            <a:off x="666750" y="5099072"/>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666750" y="45545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66750" y="4021160"/>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Freeform 18"/>
          <p:cNvSpPr>
            <a:spLocks/>
          </p:cNvSpPr>
          <p:nvPr/>
        </p:nvSpPr>
        <p:spPr bwMode="auto">
          <a:xfrm>
            <a:off x="666750" y="3482997"/>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Line 19"/>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0"/>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Line 22"/>
          <p:cNvSpPr>
            <a:spLocks noChangeShapeType="1"/>
          </p:cNvSpPr>
          <p:nvPr/>
        </p:nvSpPr>
        <p:spPr bwMode="auto">
          <a:xfrm>
            <a:off x="666750" y="6176985"/>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Line 23"/>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Line 24"/>
          <p:cNvSpPr>
            <a:spLocks noChangeShapeType="1"/>
          </p:cNvSpPr>
          <p:nvPr/>
        </p:nvSpPr>
        <p:spPr bwMode="auto">
          <a:xfrm flipV="1">
            <a:off x="666750"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Line 25"/>
          <p:cNvSpPr>
            <a:spLocks noChangeShapeType="1"/>
          </p:cNvSpPr>
          <p:nvPr/>
        </p:nvSpPr>
        <p:spPr bwMode="auto">
          <a:xfrm>
            <a:off x="666750"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6"/>
          <p:cNvSpPr>
            <a:spLocks noChangeArrowheads="1"/>
          </p:cNvSpPr>
          <p:nvPr/>
        </p:nvSpPr>
        <p:spPr bwMode="auto">
          <a:xfrm>
            <a:off x="627062"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a:t>
            </a:r>
            <a:endParaRPr lang="en-US" smtClean="0">
              <a:solidFill>
                <a:prstClr val="black"/>
              </a:solidFill>
              <a:latin typeface="Arial" pitchFamily="34" charset="0"/>
            </a:endParaRPr>
          </a:p>
        </p:txBody>
      </p:sp>
      <p:sp>
        <p:nvSpPr>
          <p:cNvPr id="27" name="Line 27"/>
          <p:cNvSpPr>
            <a:spLocks noChangeShapeType="1"/>
          </p:cNvSpPr>
          <p:nvPr/>
        </p:nvSpPr>
        <p:spPr bwMode="auto">
          <a:xfrm flipV="1">
            <a:off x="13509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Line 28"/>
          <p:cNvSpPr>
            <a:spLocks noChangeShapeType="1"/>
          </p:cNvSpPr>
          <p:nvPr/>
        </p:nvSpPr>
        <p:spPr bwMode="auto">
          <a:xfrm>
            <a:off x="13509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125253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0.2</a:t>
            </a:r>
            <a:endParaRPr lang="en-US" smtClean="0">
              <a:solidFill>
                <a:prstClr val="black"/>
              </a:solidFill>
              <a:latin typeface="Arial" pitchFamily="34" charset="0"/>
            </a:endParaRPr>
          </a:p>
        </p:txBody>
      </p:sp>
      <p:sp>
        <p:nvSpPr>
          <p:cNvPr id="30" name="Line 30"/>
          <p:cNvSpPr>
            <a:spLocks noChangeShapeType="1"/>
          </p:cNvSpPr>
          <p:nvPr/>
        </p:nvSpPr>
        <p:spPr bwMode="auto">
          <a:xfrm flipV="1">
            <a:off x="203358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Line 31"/>
          <p:cNvSpPr>
            <a:spLocks noChangeShapeType="1"/>
          </p:cNvSpPr>
          <p:nvPr/>
        </p:nvSpPr>
        <p:spPr bwMode="auto">
          <a:xfrm>
            <a:off x="203358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2"/>
          <p:cNvSpPr>
            <a:spLocks noChangeArrowheads="1"/>
          </p:cNvSpPr>
          <p:nvPr/>
        </p:nvSpPr>
        <p:spPr bwMode="auto">
          <a:xfrm>
            <a:off x="1935162"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0.4</a:t>
            </a:r>
            <a:endParaRPr lang="en-US" smtClean="0">
              <a:solidFill>
                <a:prstClr val="black"/>
              </a:solidFill>
              <a:latin typeface="Arial" pitchFamily="34" charset="0"/>
            </a:endParaRPr>
          </a:p>
        </p:txBody>
      </p:sp>
      <p:sp>
        <p:nvSpPr>
          <p:cNvPr id="33" name="Line 33"/>
          <p:cNvSpPr>
            <a:spLocks noChangeShapeType="1"/>
          </p:cNvSpPr>
          <p:nvPr/>
        </p:nvSpPr>
        <p:spPr bwMode="auto">
          <a:xfrm flipV="1">
            <a:off x="271621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Line 34"/>
          <p:cNvSpPr>
            <a:spLocks noChangeShapeType="1"/>
          </p:cNvSpPr>
          <p:nvPr/>
        </p:nvSpPr>
        <p:spPr bwMode="auto">
          <a:xfrm>
            <a:off x="271621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35"/>
          <p:cNvSpPr>
            <a:spLocks noChangeArrowheads="1"/>
          </p:cNvSpPr>
          <p:nvPr/>
        </p:nvSpPr>
        <p:spPr bwMode="auto">
          <a:xfrm>
            <a:off x="2617787"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0.6</a:t>
            </a:r>
            <a:endParaRPr lang="en-US" smtClean="0">
              <a:solidFill>
                <a:prstClr val="black"/>
              </a:solidFill>
              <a:latin typeface="Arial" pitchFamily="34" charset="0"/>
            </a:endParaRPr>
          </a:p>
        </p:txBody>
      </p:sp>
      <p:sp>
        <p:nvSpPr>
          <p:cNvPr id="36" name="Line 36"/>
          <p:cNvSpPr>
            <a:spLocks noChangeShapeType="1"/>
          </p:cNvSpPr>
          <p:nvPr/>
        </p:nvSpPr>
        <p:spPr bwMode="auto">
          <a:xfrm flipV="1">
            <a:off x="3398837"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Line 37"/>
          <p:cNvSpPr>
            <a:spLocks noChangeShapeType="1"/>
          </p:cNvSpPr>
          <p:nvPr/>
        </p:nvSpPr>
        <p:spPr bwMode="auto">
          <a:xfrm>
            <a:off x="3398837"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38"/>
          <p:cNvSpPr>
            <a:spLocks noChangeArrowheads="1"/>
          </p:cNvSpPr>
          <p:nvPr/>
        </p:nvSpPr>
        <p:spPr bwMode="auto">
          <a:xfrm>
            <a:off x="3302000" y="619286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0.8</a:t>
            </a:r>
            <a:endParaRPr lang="en-US" smtClean="0">
              <a:solidFill>
                <a:prstClr val="black"/>
              </a:solidFill>
              <a:latin typeface="Arial" pitchFamily="34" charset="0"/>
            </a:endParaRPr>
          </a:p>
        </p:txBody>
      </p:sp>
      <p:sp>
        <p:nvSpPr>
          <p:cNvPr id="39" name="Line 39"/>
          <p:cNvSpPr>
            <a:spLocks noChangeShapeType="1"/>
          </p:cNvSpPr>
          <p:nvPr/>
        </p:nvSpPr>
        <p:spPr bwMode="auto">
          <a:xfrm flipV="1">
            <a:off x="4081462" y="6142060"/>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Line 40"/>
          <p:cNvSpPr>
            <a:spLocks noChangeShapeType="1"/>
          </p:cNvSpPr>
          <p:nvPr/>
        </p:nvSpPr>
        <p:spPr bwMode="auto">
          <a:xfrm>
            <a:off x="4081462" y="3482997"/>
            <a:ext cx="1588" cy="2857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Rectangle 41"/>
          <p:cNvSpPr>
            <a:spLocks noChangeArrowheads="1"/>
          </p:cNvSpPr>
          <p:nvPr/>
        </p:nvSpPr>
        <p:spPr bwMode="auto">
          <a:xfrm>
            <a:off x="4041775" y="6192860"/>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1</a:t>
            </a:r>
            <a:endParaRPr lang="en-US" smtClean="0">
              <a:solidFill>
                <a:prstClr val="black"/>
              </a:solidFill>
              <a:latin typeface="Arial" pitchFamily="34" charset="0"/>
            </a:endParaRPr>
          </a:p>
        </p:txBody>
      </p:sp>
      <p:sp>
        <p:nvSpPr>
          <p:cNvPr id="42" name="Line 42"/>
          <p:cNvSpPr>
            <a:spLocks noChangeShapeType="1"/>
          </p:cNvSpPr>
          <p:nvPr/>
        </p:nvSpPr>
        <p:spPr bwMode="auto">
          <a:xfrm>
            <a:off x="666750" y="617698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Line 43"/>
          <p:cNvSpPr>
            <a:spLocks noChangeShapeType="1"/>
          </p:cNvSpPr>
          <p:nvPr/>
        </p:nvSpPr>
        <p:spPr bwMode="auto">
          <a:xfrm flipH="1">
            <a:off x="4046537" y="617698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Rectangle 44"/>
          <p:cNvSpPr>
            <a:spLocks noChangeArrowheads="1"/>
          </p:cNvSpPr>
          <p:nvPr/>
        </p:nvSpPr>
        <p:spPr bwMode="auto">
          <a:xfrm>
            <a:off x="563562" y="60896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a:t>
            </a:r>
            <a:endParaRPr lang="en-US" smtClean="0">
              <a:solidFill>
                <a:prstClr val="black"/>
              </a:solidFill>
              <a:latin typeface="Arial" pitchFamily="34" charset="0"/>
            </a:endParaRPr>
          </a:p>
        </p:txBody>
      </p:sp>
      <p:sp>
        <p:nvSpPr>
          <p:cNvPr id="45" name="Line 45"/>
          <p:cNvSpPr>
            <a:spLocks noChangeShapeType="1"/>
          </p:cNvSpPr>
          <p:nvPr/>
        </p:nvSpPr>
        <p:spPr bwMode="auto">
          <a:xfrm>
            <a:off x="666750" y="5637235"/>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Line 46"/>
          <p:cNvSpPr>
            <a:spLocks noChangeShapeType="1"/>
          </p:cNvSpPr>
          <p:nvPr/>
        </p:nvSpPr>
        <p:spPr bwMode="auto">
          <a:xfrm flipH="1">
            <a:off x="4046537" y="5637235"/>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Rectangle 47"/>
          <p:cNvSpPr>
            <a:spLocks noChangeArrowheads="1"/>
          </p:cNvSpPr>
          <p:nvPr/>
        </p:nvSpPr>
        <p:spPr bwMode="auto">
          <a:xfrm>
            <a:off x="442912" y="5551510"/>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0.2</a:t>
            </a:r>
            <a:endParaRPr lang="en-US" smtClean="0">
              <a:solidFill>
                <a:prstClr val="black"/>
              </a:solidFill>
              <a:latin typeface="Arial" pitchFamily="34" charset="0"/>
            </a:endParaRPr>
          </a:p>
        </p:txBody>
      </p:sp>
      <p:sp>
        <p:nvSpPr>
          <p:cNvPr id="48" name="Line 48"/>
          <p:cNvSpPr>
            <a:spLocks noChangeShapeType="1"/>
          </p:cNvSpPr>
          <p:nvPr/>
        </p:nvSpPr>
        <p:spPr bwMode="auto">
          <a:xfrm>
            <a:off x="666750" y="5099072"/>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Line 49"/>
          <p:cNvSpPr>
            <a:spLocks noChangeShapeType="1"/>
          </p:cNvSpPr>
          <p:nvPr/>
        </p:nvSpPr>
        <p:spPr bwMode="auto">
          <a:xfrm flipH="1">
            <a:off x="4046537" y="5099072"/>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Rectangle 50"/>
          <p:cNvSpPr>
            <a:spLocks noChangeArrowheads="1"/>
          </p:cNvSpPr>
          <p:nvPr/>
        </p:nvSpPr>
        <p:spPr bwMode="auto">
          <a:xfrm>
            <a:off x="442912" y="5013347"/>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0.4</a:t>
            </a:r>
            <a:endParaRPr lang="en-US" smtClean="0">
              <a:solidFill>
                <a:prstClr val="black"/>
              </a:solidFill>
              <a:latin typeface="Arial" pitchFamily="34" charset="0"/>
            </a:endParaRPr>
          </a:p>
        </p:txBody>
      </p:sp>
      <p:sp>
        <p:nvSpPr>
          <p:cNvPr id="51" name="Line 51"/>
          <p:cNvSpPr>
            <a:spLocks noChangeShapeType="1"/>
          </p:cNvSpPr>
          <p:nvPr/>
        </p:nvSpPr>
        <p:spPr bwMode="auto">
          <a:xfrm>
            <a:off x="666750" y="45545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Line 52"/>
          <p:cNvSpPr>
            <a:spLocks noChangeShapeType="1"/>
          </p:cNvSpPr>
          <p:nvPr/>
        </p:nvSpPr>
        <p:spPr bwMode="auto">
          <a:xfrm flipH="1">
            <a:off x="4046537" y="45545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Rectangle 53"/>
          <p:cNvSpPr>
            <a:spLocks noChangeArrowheads="1"/>
          </p:cNvSpPr>
          <p:nvPr/>
        </p:nvSpPr>
        <p:spPr bwMode="auto">
          <a:xfrm>
            <a:off x="442912" y="44688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0.6</a:t>
            </a:r>
            <a:endParaRPr lang="en-US" smtClean="0">
              <a:solidFill>
                <a:prstClr val="black"/>
              </a:solidFill>
              <a:latin typeface="Arial" pitchFamily="34" charset="0"/>
            </a:endParaRPr>
          </a:p>
        </p:txBody>
      </p:sp>
      <p:sp>
        <p:nvSpPr>
          <p:cNvPr id="54" name="Line 54"/>
          <p:cNvSpPr>
            <a:spLocks noChangeShapeType="1"/>
          </p:cNvSpPr>
          <p:nvPr/>
        </p:nvSpPr>
        <p:spPr bwMode="auto">
          <a:xfrm>
            <a:off x="666750" y="4021160"/>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Line 55"/>
          <p:cNvSpPr>
            <a:spLocks noChangeShapeType="1"/>
          </p:cNvSpPr>
          <p:nvPr/>
        </p:nvSpPr>
        <p:spPr bwMode="auto">
          <a:xfrm flipH="1">
            <a:off x="4046537" y="4021160"/>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Rectangle 56"/>
          <p:cNvSpPr>
            <a:spLocks noChangeArrowheads="1"/>
          </p:cNvSpPr>
          <p:nvPr/>
        </p:nvSpPr>
        <p:spPr bwMode="auto">
          <a:xfrm>
            <a:off x="442912" y="3935435"/>
            <a:ext cx="292100"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0.8</a:t>
            </a:r>
            <a:endParaRPr lang="en-US" smtClean="0">
              <a:solidFill>
                <a:prstClr val="black"/>
              </a:solidFill>
              <a:latin typeface="Arial" pitchFamily="34" charset="0"/>
            </a:endParaRPr>
          </a:p>
        </p:txBody>
      </p:sp>
      <p:sp>
        <p:nvSpPr>
          <p:cNvPr id="57" name="Line 57"/>
          <p:cNvSpPr>
            <a:spLocks noChangeShapeType="1"/>
          </p:cNvSpPr>
          <p:nvPr/>
        </p:nvSpPr>
        <p:spPr bwMode="auto">
          <a:xfrm>
            <a:off x="666750" y="3482997"/>
            <a:ext cx="3016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Line 58"/>
          <p:cNvSpPr>
            <a:spLocks noChangeShapeType="1"/>
          </p:cNvSpPr>
          <p:nvPr/>
        </p:nvSpPr>
        <p:spPr bwMode="auto">
          <a:xfrm flipH="1">
            <a:off x="4046537" y="3482997"/>
            <a:ext cx="34925"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Rectangle 59"/>
          <p:cNvSpPr>
            <a:spLocks noChangeArrowheads="1"/>
          </p:cNvSpPr>
          <p:nvPr/>
        </p:nvSpPr>
        <p:spPr bwMode="auto">
          <a:xfrm>
            <a:off x="563562" y="3397272"/>
            <a:ext cx="160338"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1</a:t>
            </a:r>
            <a:endParaRPr lang="en-US" smtClean="0">
              <a:solidFill>
                <a:prstClr val="black"/>
              </a:solidFill>
              <a:latin typeface="Arial" pitchFamily="34" charset="0"/>
            </a:endParaRPr>
          </a:p>
        </p:txBody>
      </p:sp>
      <p:sp>
        <p:nvSpPr>
          <p:cNvPr id="60" name="Line 60"/>
          <p:cNvSpPr>
            <a:spLocks noChangeShapeType="1"/>
          </p:cNvSpPr>
          <p:nvPr/>
        </p:nvSpPr>
        <p:spPr bwMode="auto">
          <a:xfrm>
            <a:off x="666750" y="3482997"/>
            <a:ext cx="3414713" cy="15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666750" y="3482997"/>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Line 62"/>
          <p:cNvSpPr>
            <a:spLocks noChangeShapeType="1"/>
          </p:cNvSpPr>
          <p:nvPr/>
        </p:nvSpPr>
        <p:spPr bwMode="auto">
          <a:xfrm flipV="1">
            <a:off x="666750" y="3482997"/>
            <a:ext cx="1588" cy="269398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Rectangle 65"/>
          <p:cNvSpPr>
            <a:spLocks noChangeArrowheads="1"/>
          </p:cNvSpPr>
          <p:nvPr/>
        </p:nvSpPr>
        <p:spPr bwMode="auto">
          <a:xfrm>
            <a:off x="2170112" y="6348435"/>
            <a:ext cx="487363" cy="22383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recall</a:t>
            </a:r>
            <a:endParaRPr lang="en-US" smtClean="0">
              <a:solidFill>
                <a:prstClr val="black"/>
              </a:solidFill>
              <a:latin typeface="Arial" pitchFamily="34" charset="0"/>
            </a:endParaRPr>
          </a:p>
        </p:txBody>
      </p:sp>
      <p:sp>
        <p:nvSpPr>
          <p:cNvPr id="64" name="Rectangle 66"/>
          <p:cNvSpPr>
            <a:spLocks noChangeArrowheads="1"/>
          </p:cNvSpPr>
          <p:nvPr/>
        </p:nvSpPr>
        <p:spPr bwMode="auto">
          <a:xfrm rot="16200000">
            <a:off x="-47625" y="4664097"/>
            <a:ext cx="781050" cy="2238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smtClean="0">
                <a:solidFill>
                  <a:srgbClr val="000000"/>
                </a:solidFill>
                <a:latin typeface="Helvetica" pitchFamily="34" charset="0"/>
              </a:rPr>
              <a:t>precision</a:t>
            </a:r>
            <a:endParaRPr lang="en-US" smtClean="0">
              <a:solidFill>
                <a:prstClr val="black"/>
              </a:solidFill>
              <a:latin typeface="Arial" pitchFamily="34" charset="0"/>
            </a:endParaRPr>
          </a:p>
        </p:txBody>
      </p:sp>
      <p:sp>
        <p:nvSpPr>
          <p:cNvPr id="75" name="Freeform 74"/>
          <p:cNvSpPr/>
          <p:nvPr/>
        </p:nvSpPr>
        <p:spPr>
          <a:xfrm>
            <a:off x="665448" y="3487057"/>
            <a:ext cx="3417757" cy="1514006"/>
          </a:xfrm>
          <a:custGeom>
            <a:avLst/>
            <a:gdLst>
              <a:gd name="connsiteX0" fmla="*/ 0 w 3417757"/>
              <a:gd name="connsiteY0" fmla="*/ 0 h 1514006"/>
              <a:gd name="connsiteX1" fmla="*/ 682052 w 3417757"/>
              <a:gd name="connsiteY1" fmla="*/ 0 h 1514006"/>
              <a:gd name="connsiteX2" fmla="*/ 1371600 w 3417757"/>
              <a:gd name="connsiteY2" fmla="*/ 7495 h 1514006"/>
              <a:gd name="connsiteX3" fmla="*/ 1379095 w 3417757"/>
              <a:gd name="connsiteY3" fmla="*/ 906905 h 1514006"/>
              <a:gd name="connsiteX4" fmla="*/ 2061147 w 3417757"/>
              <a:gd name="connsiteY4" fmla="*/ 652072 h 1514006"/>
              <a:gd name="connsiteX5" fmla="*/ 2743200 w 3417757"/>
              <a:gd name="connsiteY5" fmla="*/ 539646 h 1514006"/>
              <a:gd name="connsiteX6" fmla="*/ 2735705 w 3417757"/>
              <a:gd name="connsiteY6" fmla="*/ 891915 h 1514006"/>
              <a:gd name="connsiteX7" fmla="*/ 2743200 w 3417757"/>
              <a:gd name="connsiteY7" fmla="*/ 1514006 h 1514006"/>
              <a:gd name="connsiteX8" fmla="*/ 3417757 w 3417757"/>
              <a:gd name="connsiteY8" fmla="*/ 1386590 h 1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757" h="1514006">
                <a:moveTo>
                  <a:pt x="0" y="0"/>
                </a:moveTo>
                <a:lnTo>
                  <a:pt x="682052" y="0"/>
                </a:lnTo>
                <a:lnTo>
                  <a:pt x="1371600" y="7495"/>
                </a:lnTo>
                <a:cubicBezTo>
                  <a:pt x="1374098" y="307298"/>
                  <a:pt x="1376597" y="607102"/>
                  <a:pt x="1379095" y="906905"/>
                </a:cubicBezTo>
                <a:lnTo>
                  <a:pt x="2061147" y="652072"/>
                </a:lnTo>
                <a:lnTo>
                  <a:pt x="2743200" y="539646"/>
                </a:lnTo>
                <a:lnTo>
                  <a:pt x="2735705" y="891915"/>
                </a:lnTo>
                <a:cubicBezTo>
                  <a:pt x="2738203" y="1099279"/>
                  <a:pt x="2740702" y="1306642"/>
                  <a:pt x="2743200" y="1514006"/>
                </a:cubicBezTo>
                <a:lnTo>
                  <a:pt x="3417757" y="1386590"/>
                </a:lnTo>
              </a:path>
            </a:pathLst>
          </a:cu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Oval 64"/>
          <p:cNvSpPr/>
          <p:nvPr/>
        </p:nvSpPr>
        <p:spPr>
          <a:xfrm>
            <a:off x="2006582" y="43525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6" name="Oval 65"/>
          <p:cNvSpPr/>
          <p:nvPr/>
        </p:nvSpPr>
        <p:spPr>
          <a:xfrm>
            <a:off x="1318670" y="3457781"/>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7" name="Oval 66"/>
          <p:cNvSpPr/>
          <p:nvPr/>
        </p:nvSpPr>
        <p:spPr>
          <a:xfrm>
            <a:off x="2006582" y="34612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Oval 67"/>
          <p:cNvSpPr/>
          <p:nvPr/>
        </p:nvSpPr>
        <p:spPr>
          <a:xfrm>
            <a:off x="2687470" y="4103764"/>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9" name="Oval 68"/>
          <p:cNvSpPr/>
          <p:nvPr/>
        </p:nvSpPr>
        <p:spPr>
          <a:xfrm>
            <a:off x="3371399" y="3995322"/>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3363904" y="434501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3371399" y="470220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3371399" y="48471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3" name="Oval 72"/>
          <p:cNvSpPr/>
          <p:nvPr/>
        </p:nvSpPr>
        <p:spPr>
          <a:xfrm>
            <a:off x="3371399" y="496203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Oval 73"/>
          <p:cNvSpPr/>
          <p:nvPr/>
        </p:nvSpPr>
        <p:spPr>
          <a:xfrm>
            <a:off x="4048304" y="48300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50" name="Picture 2" descr="C:\Documents and Settings\ondra\Desktop\img_thumb.jpg"/>
          <p:cNvPicPr>
            <a:picLocks noChangeAspect="1" noChangeArrowheads="1"/>
          </p:cNvPicPr>
          <p:nvPr/>
        </p:nvPicPr>
        <p:blipFill>
          <a:blip r:embed="rId3" cstate="print"/>
          <a:srcRect/>
          <a:stretch>
            <a:fillRect/>
          </a:stretch>
        </p:blipFill>
        <p:spPr bwMode="auto">
          <a:xfrm>
            <a:off x="214282" y="702214"/>
            <a:ext cx="949336" cy="1265781"/>
          </a:xfrm>
          <a:prstGeom prst="rect">
            <a:avLst/>
          </a:prstGeom>
          <a:noFill/>
        </p:spPr>
      </p:pic>
      <p:pic>
        <p:nvPicPr>
          <p:cNvPr id="2052" name="Picture 4"/>
          <p:cNvPicPr>
            <a:picLocks noChangeAspect="1" noChangeArrowheads="1"/>
          </p:cNvPicPr>
          <p:nvPr/>
        </p:nvPicPr>
        <p:blipFill>
          <a:blip r:embed="rId4" cstate="print"/>
          <a:srcRect/>
          <a:stretch>
            <a:fillRect/>
          </a:stretch>
        </p:blipFill>
        <p:spPr bwMode="auto">
          <a:xfrm>
            <a:off x="5929322" y="1883832"/>
            <a:ext cx="949336" cy="1265781"/>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857752" y="1883832"/>
            <a:ext cx="949336" cy="1265781"/>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7786710" y="4812790"/>
            <a:ext cx="949336" cy="1265781"/>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4857752" y="3741220"/>
            <a:ext cx="1265781" cy="846491"/>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7000892" y="1883832"/>
            <a:ext cx="842536" cy="12657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9" cstate="print"/>
          <a:srcRect/>
          <a:stretch>
            <a:fillRect/>
          </a:stretch>
        </p:blipFill>
        <p:spPr bwMode="auto">
          <a:xfrm>
            <a:off x="7786710" y="3384030"/>
            <a:ext cx="949336" cy="1265781"/>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0" cstate="print"/>
          <a:srcRect/>
          <a:stretch>
            <a:fillRect/>
          </a:stretch>
        </p:blipFill>
        <p:spPr bwMode="auto">
          <a:xfrm>
            <a:off x="6215074" y="5241418"/>
            <a:ext cx="1265781" cy="846491"/>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cstate="print"/>
          <a:srcRect/>
          <a:stretch>
            <a:fillRect/>
          </a:stretch>
        </p:blipFill>
        <p:spPr bwMode="auto">
          <a:xfrm>
            <a:off x="6402920" y="3369040"/>
            <a:ext cx="949336" cy="1265781"/>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cstate="print"/>
          <a:srcRect/>
          <a:stretch>
            <a:fillRect/>
          </a:stretch>
        </p:blipFill>
        <p:spPr bwMode="auto">
          <a:xfrm>
            <a:off x="4857752" y="4812790"/>
            <a:ext cx="949336" cy="126578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3" cstate="print"/>
          <a:srcRect/>
          <a:stretch>
            <a:fillRect/>
          </a:stretch>
        </p:blipFill>
        <p:spPr bwMode="auto">
          <a:xfrm>
            <a:off x="7918108" y="1857364"/>
            <a:ext cx="857256" cy="1281878"/>
          </a:xfrm>
          <a:prstGeom prst="rect">
            <a:avLst/>
          </a:prstGeom>
          <a:noFill/>
          <a:ln w="9525">
            <a:noFill/>
            <a:miter lim="800000"/>
            <a:headEnd/>
            <a:tailEnd/>
          </a:ln>
          <a:effectLst/>
        </p:spPr>
      </p:pic>
      <p:sp>
        <p:nvSpPr>
          <p:cNvPr id="97" name="TextBox 96"/>
          <p:cNvSpPr txBox="1"/>
          <p:nvPr/>
        </p:nvSpPr>
        <p:spPr>
          <a:xfrm>
            <a:off x="308637" y="1988098"/>
            <a:ext cx="762901" cy="369332"/>
          </a:xfrm>
          <a:prstGeom prst="rect">
            <a:avLst/>
          </a:prstGeom>
          <a:noFill/>
        </p:spPr>
        <p:txBody>
          <a:bodyPr wrap="none" rtlCol="0">
            <a:spAutoFit/>
          </a:bodyPr>
          <a:lstStyle/>
          <a:p>
            <a:r>
              <a:rPr lang="en-US" dirty="0" smtClean="0">
                <a:solidFill>
                  <a:prstClr val="black"/>
                </a:solidFill>
              </a:rPr>
              <a:t>Query</a:t>
            </a:r>
            <a:endParaRPr lang="en-US" dirty="0">
              <a:solidFill>
                <a:prstClr val="black"/>
              </a:solidFill>
            </a:endParaRPr>
          </a:p>
        </p:txBody>
      </p:sp>
      <p:sp>
        <p:nvSpPr>
          <p:cNvPr id="98" name="TextBox 97"/>
          <p:cNvSpPr txBox="1"/>
          <p:nvPr/>
        </p:nvSpPr>
        <p:spPr>
          <a:xfrm>
            <a:off x="1411253" y="1711099"/>
            <a:ext cx="2622769" cy="646331"/>
          </a:xfrm>
          <a:prstGeom prst="rect">
            <a:avLst/>
          </a:prstGeom>
          <a:noFill/>
        </p:spPr>
        <p:txBody>
          <a:bodyPr wrap="none" rtlCol="0">
            <a:spAutoFit/>
          </a:bodyPr>
          <a:lstStyle/>
          <a:p>
            <a:r>
              <a:rPr lang="en-US" dirty="0" smtClean="0">
                <a:solidFill>
                  <a:prstClr val="black"/>
                </a:solidFill>
              </a:rPr>
              <a:t>Database size: 10 images</a:t>
            </a:r>
          </a:p>
          <a:p>
            <a:r>
              <a:rPr lang="en-US" dirty="0" smtClean="0">
                <a:solidFill>
                  <a:prstClr val="black"/>
                </a:solidFill>
              </a:rPr>
              <a:t>Relevant (total): 5 images </a:t>
            </a:r>
            <a:endParaRPr lang="en-US" dirty="0">
              <a:solidFill>
                <a:prstClr val="black"/>
              </a:solidFill>
            </a:endParaRPr>
          </a:p>
        </p:txBody>
      </p:sp>
      <p:sp>
        <p:nvSpPr>
          <p:cNvPr id="99" name="TextBox 98"/>
          <p:cNvSpPr txBox="1"/>
          <p:nvPr/>
        </p:nvSpPr>
        <p:spPr>
          <a:xfrm>
            <a:off x="4786314" y="1357298"/>
            <a:ext cx="1859227" cy="369332"/>
          </a:xfrm>
          <a:prstGeom prst="rect">
            <a:avLst/>
          </a:prstGeom>
          <a:noFill/>
        </p:spPr>
        <p:txBody>
          <a:bodyPr wrap="none" rtlCol="0">
            <a:spAutoFit/>
          </a:bodyPr>
          <a:lstStyle/>
          <a:p>
            <a:r>
              <a:rPr lang="en-US" dirty="0" smtClean="0">
                <a:solidFill>
                  <a:prstClr val="black"/>
                </a:solidFill>
              </a:rPr>
              <a:t>Results (ordered):</a:t>
            </a:r>
            <a:endParaRPr lang="en-US" dirty="0">
              <a:solidFill>
                <a:prstClr val="black"/>
              </a:solidFill>
            </a:endParaRPr>
          </a:p>
        </p:txBody>
      </p:sp>
      <p:sp>
        <p:nvSpPr>
          <p:cNvPr id="100" name="TextBox 99"/>
          <p:cNvSpPr txBox="1"/>
          <p:nvPr/>
        </p:nvSpPr>
        <p:spPr>
          <a:xfrm>
            <a:off x="712232" y="2643182"/>
            <a:ext cx="3359702" cy="646331"/>
          </a:xfrm>
          <a:prstGeom prst="rect">
            <a:avLst/>
          </a:prstGeom>
          <a:noFill/>
        </p:spPr>
        <p:txBody>
          <a:bodyPr wrap="none" rtlCol="0">
            <a:spAutoFit/>
          </a:bodyPr>
          <a:lstStyle/>
          <a:p>
            <a:r>
              <a:rPr lang="en-US" dirty="0" smtClean="0">
                <a:solidFill>
                  <a:prstClr val="black"/>
                </a:solidFill>
              </a:rPr>
              <a:t>precision = #relevant / #returned</a:t>
            </a:r>
          </a:p>
          <a:p>
            <a:r>
              <a:rPr lang="en-US" dirty="0" smtClean="0">
                <a:solidFill>
                  <a:prstClr val="black"/>
                </a:solidFill>
              </a:rPr>
              <a:t>recall = #relevant / #total relevant</a:t>
            </a:r>
            <a:endParaRPr lang="en-US" dirty="0">
              <a:solidFill>
                <a:prstClr val="black"/>
              </a:solidFill>
            </a:endParaRPr>
          </a:p>
        </p:txBody>
      </p:sp>
      <p:sp>
        <p:nvSpPr>
          <p:cNvPr id="3" name="TextBox 2"/>
          <p:cNvSpPr txBox="1"/>
          <p:nvPr/>
        </p:nvSpPr>
        <p:spPr>
          <a:xfrm>
            <a:off x="6591795" y="6553200"/>
            <a:ext cx="2628405" cy="369332"/>
          </a:xfrm>
          <a:prstGeom prst="rect">
            <a:avLst/>
          </a:prstGeom>
          <a:noFill/>
        </p:spPr>
        <p:txBody>
          <a:bodyPr wrap="square" rtlCol="0">
            <a:spAutoFit/>
          </a:bodyPr>
          <a:lstStyle/>
          <a:p>
            <a:r>
              <a:rPr lang="en-US" dirty="0" smtClean="0"/>
              <a:t>Slide credit: </a:t>
            </a:r>
            <a:r>
              <a:rPr lang="en-US" dirty="0" err="1" smtClean="0"/>
              <a:t>Ondrej</a:t>
            </a:r>
            <a:r>
              <a:rPr lang="en-US" dirty="0" smtClean="0"/>
              <a:t> Chum</a:t>
            </a:r>
            <a:endParaRPr lang="en-US" dirty="0"/>
          </a:p>
        </p:txBody>
      </p:sp>
    </p:spTree>
    <p:extLst>
      <p:ext uri="{BB962C8B-B14F-4D97-AF65-F5344CB8AC3E}">
        <p14:creationId xmlns:p14="http://schemas.microsoft.com/office/powerpoint/2010/main" val="35007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5"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76200"/>
            <a:ext cx="8229600" cy="1143000"/>
          </a:xfrm>
        </p:spPr>
        <p:txBody>
          <a:bodyPr/>
          <a:lstStyle/>
          <a:p>
            <a:r>
              <a:rPr lang="en-US" dirty="0" smtClean="0">
                <a:latin typeface="Arial" pitchFamily="34" charset="0"/>
                <a:cs typeface="Arial" pitchFamily="34" charset="0"/>
              </a:rPr>
              <a:t>Matching local features</a:t>
            </a:r>
          </a:p>
        </p:txBody>
      </p:sp>
      <p:pic>
        <p:nvPicPr>
          <p:cNvPr id="52227" name="Content Placeholder 3" descr="building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325563"/>
            <a:ext cx="4064000" cy="3048000"/>
          </a:xfrm>
        </p:spPr>
      </p:pic>
      <p:pic>
        <p:nvPicPr>
          <p:cNvPr id="52228" name="Picture 4" descr="building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49363"/>
            <a:ext cx="4105275"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5" descr="building2_siftpatches.jpg"/>
          <p:cNvPicPr>
            <a:picLocks noChangeAspect="1"/>
          </p:cNvPicPr>
          <p:nvPr/>
        </p:nvPicPr>
        <p:blipFill>
          <a:blip r:embed="rId4">
            <a:extLst>
              <a:ext uri="{28A0092B-C50C-407E-A947-70E740481C1C}">
                <a14:useLocalDpi xmlns:a14="http://schemas.microsoft.com/office/drawing/2010/main" val="0"/>
              </a:ext>
            </a:extLst>
          </a:blip>
          <a:srcRect l="9975" t="5734" r="10223" b="8244"/>
          <a:stretch>
            <a:fillRect/>
          </a:stretch>
        </p:blipFill>
        <p:spPr bwMode="auto">
          <a:xfrm>
            <a:off x="4800600" y="1344613"/>
            <a:ext cx="4038600"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building1_siftpatches.jpg"/>
          <p:cNvPicPr>
            <a:picLocks noChangeAspect="1"/>
          </p:cNvPicPr>
          <p:nvPr/>
        </p:nvPicPr>
        <p:blipFill>
          <a:blip r:embed="rId5">
            <a:extLst>
              <a:ext uri="{28A0092B-C50C-407E-A947-70E740481C1C}">
                <a14:useLocalDpi xmlns:a14="http://schemas.microsoft.com/office/drawing/2010/main" val="0"/>
              </a:ext>
            </a:extLst>
          </a:blip>
          <a:srcRect l="9975" t="3943" r="10223" b="8601"/>
          <a:stretch>
            <a:fillRect/>
          </a:stretch>
        </p:blipFill>
        <p:spPr bwMode="auto">
          <a:xfrm>
            <a:off x="457200" y="1325563"/>
            <a:ext cx="40386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rot="-297055">
            <a:off x="2305050" y="2527300"/>
            <a:ext cx="377825" cy="449263"/>
          </a:xfrm>
          <a:prstGeom prst="rect">
            <a:avLst/>
          </a:prstGeom>
          <a:noFill/>
          <a:ln w="5715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cxnSp>
        <p:nvCxnSpPr>
          <p:cNvPr id="15" name="Straight Arrow Connector 14"/>
          <p:cNvCxnSpPr>
            <a:cxnSpLocks noChangeShapeType="1"/>
          </p:cNvCxnSpPr>
          <p:nvPr/>
        </p:nvCxnSpPr>
        <p:spPr bwMode="auto">
          <a:xfrm flipV="1">
            <a:off x="2971800" y="2087563"/>
            <a:ext cx="2743200" cy="533400"/>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a:off x="2971800" y="2620963"/>
            <a:ext cx="2895600" cy="304800"/>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a:off x="2971800" y="2620963"/>
            <a:ext cx="2971800" cy="990600"/>
          </a:xfrm>
          <a:prstGeom prst="straightConnector1">
            <a:avLst/>
          </a:prstGeom>
          <a:noFill/>
          <a:ln w="57150" algn="ctr">
            <a:solidFill>
              <a:srgbClr val="FFC000"/>
            </a:solidFill>
            <a:round/>
            <a:headEnd/>
            <a:tailEnd type="arrow" w="med" len="med"/>
          </a:ln>
          <a:extLst>
            <a:ext uri="{909E8E84-426E-40DD-AFC4-6F175D3DCCD1}">
              <a14:hiddenFill xmlns:a14="http://schemas.microsoft.com/office/drawing/2010/main">
                <a:noFill/>
              </a14:hiddenFill>
            </a:ext>
          </a:extLst>
        </p:spPr>
      </p:cxnSp>
      <p:sp>
        <p:nvSpPr>
          <p:cNvPr id="21" name="TextBox 20"/>
          <p:cNvSpPr txBox="1">
            <a:spLocks noChangeArrowheads="1"/>
          </p:cNvSpPr>
          <p:nvPr/>
        </p:nvSpPr>
        <p:spPr bwMode="auto">
          <a:xfrm>
            <a:off x="3733800" y="1684338"/>
            <a:ext cx="914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4000" b="1" smtClean="0">
                <a:solidFill>
                  <a:srgbClr val="000000"/>
                </a:solidFill>
              </a:rPr>
              <a:t>?</a:t>
            </a:r>
          </a:p>
        </p:txBody>
      </p:sp>
      <p:sp>
        <p:nvSpPr>
          <p:cNvPr id="22" name="TextBox 21"/>
          <p:cNvSpPr txBox="1">
            <a:spLocks noChangeArrowheads="1"/>
          </p:cNvSpPr>
          <p:nvPr/>
        </p:nvSpPr>
        <p:spPr bwMode="auto">
          <a:xfrm>
            <a:off x="685800" y="4754563"/>
            <a:ext cx="80010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pPr>
            <a:r>
              <a:rPr lang="en-US" sz="2400" smtClean="0">
                <a:solidFill>
                  <a:srgbClr val="000000"/>
                </a:solidFill>
              </a:rPr>
              <a:t>To generate </a:t>
            </a:r>
            <a:r>
              <a:rPr lang="en-US" sz="2400" b="1" smtClean="0">
                <a:solidFill>
                  <a:srgbClr val="000000"/>
                </a:solidFill>
              </a:rPr>
              <a:t>candidate matches</a:t>
            </a:r>
            <a:r>
              <a:rPr lang="en-US" sz="2400" smtClean="0">
                <a:solidFill>
                  <a:srgbClr val="000000"/>
                </a:solidFill>
              </a:rPr>
              <a:t>, find patches that have the most similar appearance (e.g., lowest SSD)</a:t>
            </a:r>
          </a:p>
          <a:p>
            <a:pPr eaLnBrk="0" fontAlgn="base" hangingPunct="0">
              <a:spcBef>
                <a:spcPct val="0"/>
              </a:spcBef>
              <a:spcAft>
                <a:spcPts val="600"/>
              </a:spcAft>
            </a:pPr>
            <a:r>
              <a:rPr lang="en-US" sz="2400" smtClean="0">
                <a:solidFill>
                  <a:srgbClr val="000000"/>
                </a:solidFill>
              </a:rPr>
              <a:t>Simplest approach: compare them all, take the closest (or closest k, or within a thresholded distance)</a:t>
            </a:r>
          </a:p>
        </p:txBody>
      </p:sp>
      <p:sp>
        <p:nvSpPr>
          <p:cNvPr id="52237" name="TextBox 22"/>
          <p:cNvSpPr txBox="1">
            <a:spLocks noChangeArrowheads="1"/>
          </p:cNvSpPr>
          <p:nvPr/>
        </p:nvSpPr>
        <p:spPr bwMode="auto">
          <a:xfrm>
            <a:off x="1981200" y="4384675"/>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Image 1</a:t>
            </a:r>
          </a:p>
        </p:txBody>
      </p:sp>
      <p:sp>
        <p:nvSpPr>
          <p:cNvPr id="52238" name="TextBox 23"/>
          <p:cNvSpPr txBox="1">
            <a:spLocks noChangeArrowheads="1"/>
          </p:cNvSpPr>
          <p:nvPr/>
        </p:nvSpPr>
        <p:spPr bwMode="auto">
          <a:xfrm>
            <a:off x="6400800" y="4373563"/>
            <a:ext cx="152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mtClean="0">
                <a:solidFill>
                  <a:srgbClr val="000000"/>
                </a:solidFill>
              </a:rPr>
              <a:t>Image 2</a:t>
            </a:r>
          </a:p>
        </p:txBody>
      </p:sp>
    </p:spTree>
    <p:extLst>
      <p:ext uri="{BB962C8B-B14F-4D97-AF65-F5344CB8AC3E}">
        <p14:creationId xmlns:p14="http://schemas.microsoft.com/office/powerpoint/2010/main" val="3179903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idx="4294967295"/>
          </p:nvPr>
        </p:nvSpPr>
        <p:spPr>
          <a:xfrm>
            <a:off x="457200" y="592138"/>
            <a:ext cx="8686800" cy="609600"/>
          </a:xfrm>
        </p:spPr>
        <p:txBody>
          <a:bodyPr>
            <a:normAutofit fontScale="90000"/>
          </a:bodyPr>
          <a:lstStyle/>
          <a:p>
            <a:pPr eaLnBrk="1" hangingPunct="1"/>
            <a:r>
              <a:rPr lang="en-US" smtClean="0"/>
              <a:t>Vocabulary Trees: hierarchical clustering for large vocabularies</a:t>
            </a:r>
          </a:p>
        </p:txBody>
      </p:sp>
      <p:sp>
        <p:nvSpPr>
          <p:cNvPr id="97284" name="Rectangle 3"/>
          <p:cNvSpPr>
            <a:spLocks noGrp="1" noChangeArrowheads="1"/>
          </p:cNvSpPr>
          <p:nvPr>
            <p:ph type="body" idx="4294967295"/>
          </p:nvPr>
        </p:nvSpPr>
        <p:spPr/>
        <p:txBody>
          <a:bodyPr/>
          <a:lstStyle/>
          <a:p>
            <a:pPr eaLnBrk="1" hangingPunct="1"/>
            <a:r>
              <a:rPr lang="en-US" smtClean="0"/>
              <a:t>Tree construction:</a:t>
            </a:r>
          </a:p>
        </p:txBody>
      </p:sp>
      <p:grpSp>
        <p:nvGrpSpPr>
          <p:cNvPr id="97285" name="Group 67"/>
          <p:cNvGrpSpPr>
            <a:grpSpLocks/>
          </p:cNvGrpSpPr>
          <p:nvPr/>
        </p:nvGrpSpPr>
        <p:grpSpPr bwMode="auto">
          <a:xfrm>
            <a:off x="2767013" y="2370138"/>
            <a:ext cx="4213225" cy="3605212"/>
            <a:chOff x="1196" y="554"/>
            <a:chExt cx="3545" cy="3032"/>
          </a:xfrm>
        </p:grpSpPr>
        <p:grpSp>
          <p:nvGrpSpPr>
            <p:cNvPr id="97445" name="Group 68"/>
            <p:cNvGrpSpPr>
              <a:grpSpLocks/>
            </p:cNvGrpSpPr>
            <p:nvPr/>
          </p:nvGrpSpPr>
          <p:grpSpPr bwMode="auto">
            <a:xfrm>
              <a:off x="1761" y="1222"/>
              <a:ext cx="2055" cy="1491"/>
              <a:chOff x="1761" y="1222"/>
              <a:chExt cx="2055" cy="1491"/>
            </a:xfrm>
          </p:grpSpPr>
          <p:sp>
            <p:nvSpPr>
              <p:cNvPr id="97458" name="Line 69"/>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9" name="Line 70"/>
              <p:cNvSpPr>
                <a:spLocks noChangeAspect="1" noChangeShapeType="1"/>
              </p:cNvSpPr>
              <p:nvPr/>
            </p:nvSpPr>
            <p:spPr bwMode="auto">
              <a:xfrm flipV="1">
                <a:off x="2737" y="1274"/>
                <a:ext cx="1079" cy="6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60" name="Line 71"/>
              <p:cNvSpPr>
                <a:spLocks noChangeAspect="1" noChangeShapeType="1"/>
              </p:cNvSpPr>
              <p:nvPr/>
            </p:nvSpPr>
            <p:spPr bwMode="auto">
              <a:xfrm>
                <a:off x="2737" y="1942"/>
                <a:ext cx="154" cy="77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446" name="Group 72"/>
            <p:cNvGrpSpPr>
              <a:grpSpLocks/>
            </p:cNvGrpSpPr>
            <p:nvPr/>
          </p:nvGrpSpPr>
          <p:grpSpPr bwMode="auto">
            <a:xfrm>
              <a:off x="1196" y="657"/>
              <a:ext cx="1181" cy="1336"/>
              <a:chOff x="1196" y="657"/>
              <a:chExt cx="1181" cy="1336"/>
            </a:xfrm>
          </p:grpSpPr>
          <p:sp>
            <p:nvSpPr>
              <p:cNvPr id="97455" name="Line 73"/>
              <p:cNvSpPr>
                <a:spLocks noChangeAspect="1" noChangeShapeType="1"/>
              </p:cNvSpPr>
              <p:nvPr/>
            </p:nvSpPr>
            <p:spPr bwMode="auto">
              <a:xfrm>
                <a:off x="1812" y="1274"/>
                <a:ext cx="565" cy="15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6" name="Line 74"/>
              <p:cNvSpPr>
                <a:spLocks noChangeAspect="1" noChangeShapeType="1"/>
              </p:cNvSpPr>
              <p:nvPr/>
            </p:nvSpPr>
            <p:spPr bwMode="auto">
              <a:xfrm>
                <a:off x="1196" y="657"/>
                <a:ext cx="616" cy="6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7" name="Line 75"/>
              <p:cNvSpPr>
                <a:spLocks noChangeAspect="1" noChangeShapeType="1"/>
              </p:cNvSpPr>
              <p:nvPr/>
            </p:nvSpPr>
            <p:spPr bwMode="auto">
              <a:xfrm flipH="1">
                <a:off x="1555" y="1274"/>
                <a:ext cx="257" cy="7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447" name="Group 76"/>
            <p:cNvGrpSpPr>
              <a:grpSpLocks/>
            </p:cNvGrpSpPr>
            <p:nvPr/>
          </p:nvGrpSpPr>
          <p:grpSpPr bwMode="auto">
            <a:xfrm>
              <a:off x="3405" y="554"/>
              <a:ext cx="1336" cy="1182"/>
              <a:chOff x="3405" y="554"/>
              <a:chExt cx="1336" cy="1182"/>
            </a:xfrm>
          </p:grpSpPr>
          <p:sp>
            <p:nvSpPr>
              <p:cNvPr id="97452" name="Line 77"/>
              <p:cNvSpPr>
                <a:spLocks noChangeAspect="1" noChangeShapeType="1"/>
              </p:cNvSpPr>
              <p:nvPr/>
            </p:nvSpPr>
            <p:spPr bwMode="auto">
              <a:xfrm>
                <a:off x="3405" y="554"/>
                <a:ext cx="411"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3" name="Line 78"/>
              <p:cNvSpPr>
                <a:spLocks noChangeAspect="1" noChangeShapeType="1"/>
              </p:cNvSpPr>
              <p:nvPr/>
            </p:nvSpPr>
            <p:spPr bwMode="auto">
              <a:xfrm>
                <a:off x="3816" y="1274"/>
                <a:ext cx="925" cy="20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4" name="Line 79"/>
              <p:cNvSpPr>
                <a:spLocks noChangeAspect="1" noChangeShapeType="1"/>
              </p:cNvSpPr>
              <p:nvPr/>
            </p:nvSpPr>
            <p:spPr bwMode="auto">
              <a:xfrm flipV="1">
                <a:off x="3508" y="1274"/>
                <a:ext cx="308" cy="4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448" name="Group 80"/>
            <p:cNvGrpSpPr>
              <a:grpSpLocks/>
            </p:cNvGrpSpPr>
            <p:nvPr/>
          </p:nvGrpSpPr>
          <p:grpSpPr bwMode="auto">
            <a:xfrm>
              <a:off x="2429" y="2456"/>
              <a:ext cx="1336" cy="1130"/>
              <a:chOff x="2429" y="2456"/>
              <a:chExt cx="1336" cy="1130"/>
            </a:xfrm>
          </p:grpSpPr>
          <p:sp>
            <p:nvSpPr>
              <p:cNvPr id="97449" name="Line 81"/>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0" name="Line 82"/>
              <p:cNvSpPr>
                <a:spLocks noChangeAspect="1" noChangeShapeType="1"/>
              </p:cNvSpPr>
              <p:nvPr/>
            </p:nvSpPr>
            <p:spPr bwMode="auto">
              <a:xfrm flipV="1">
                <a:off x="2429" y="2764"/>
                <a:ext cx="462" cy="8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1" name="Line 83"/>
              <p:cNvSpPr>
                <a:spLocks noChangeAspect="1" noChangeShapeType="1"/>
              </p:cNvSpPr>
              <p:nvPr/>
            </p:nvSpPr>
            <p:spPr bwMode="auto">
              <a:xfrm>
                <a:off x="2583" y="2456"/>
                <a:ext cx="308" cy="3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grpSp>
        <p:nvGrpSpPr>
          <p:cNvPr id="97286" name="Group 84"/>
          <p:cNvGrpSpPr>
            <a:grpSpLocks/>
          </p:cNvGrpSpPr>
          <p:nvPr/>
        </p:nvGrpSpPr>
        <p:grpSpPr bwMode="auto">
          <a:xfrm>
            <a:off x="3438525" y="3163888"/>
            <a:ext cx="2443163" cy="1773237"/>
            <a:chOff x="1761" y="1222"/>
            <a:chExt cx="2055" cy="1491"/>
          </a:xfrm>
        </p:grpSpPr>
        <p:sp>
          <p:nvSpPr>
            <p:cNvPr id="97442" name="Line 85"/>
            <p:cNvSpPr>
              <a:spLocks noChangeAspect="1" noChangeShapeType="1"/>
            </p:cNvSpPr>
            <p:nvPr/>
          </p:nvSpPr>
          <p:spPr bwMode="auto">
            <a:xfrm flipH="1" flipV="1">
              <a:off x="1761" y="1222"/>
              <a:ext cx="976" cy="72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3" name="Line 86"/>
            <p:cNvSpPr>
              <a:spLocks noChangeAspect="1" noChangeShapeType="1"/>
            </p:cNvSpPr>
            <p:nvPr/>
          </p:nvSpPr>
          <p:spPr bwMode="auto">
            <a:xfrm flipV="1">
              <a:off x="2737" y="1274"/>
              <a:ext cx="1079" cy="66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4" name="Line 87"/>
            <p:cNvSpPr>
              <a:spLocks noChangeAspect="1" noChangeShapeType="1"/>
            </p:cNvSpPr>
            <p:nvPr/>
          </p:nvSpPr>
          <p:spPr bwMode="auto">
            <a:xfrm>
              <a:off x="2737" y="1942"/>
              <a:ext cx="154"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87" name="Group 88"/>
          <p:cNvGrpSpPr>
            <a:grpSpLocks/>
          </p:cNvGrpSpPr>
          <p:nvPr/>
        </p:nvGrpSpPr>
        <p:grpSpPr bwMode="auto">
          <a:xfrm>
            <a:off x="2767013" y="2492375"/>
            <a:ext cx="1403350" cy="1589088"/>
            <a:chOff x="1196" y="657"/>
            <a:chExt cx="1181" cy="1336"/>
          </a:xfrm>
        </p:grpSpPr>
        <p:sp>
          <p:nvSpPr>
            <p:cNvPr id="97439" name="Line 89"/>
            <p:cNvSpPr>
              <a:spLocks noChangeAspect="1" noChangeShapeType="1"/>
            </p:cNvSpPr>
            <p:nvPr/>
          </p:nvSpPr>
          <p:spPr bwMode="auto">
            <a:xfrm>
              <a:off x="1812" y="1274"/>
              <a:ext cx="565" cy="15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0" name="Line 90"/>
            <p:cNvSpPr>
              <a:spLocks noChangeAspect="1" noChangeShapeType="1"/>
            </p:cNvSpPr>
            <p:nvPr/>
          </p:nvSpPr>
          <p:spPr bwMode="auto">
            <a:xfrm>
              <a:off x="1196" y="657"/>
              <a:ext cx="616" cy="61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1" name="Line 91"/>
            <p:cNvSpPr>
              <a:spLocks noChangeAspect="1" noChangeShapeType="1"/>
            </p:cNvSpPr>
            <p:nvPr/>
          </p:nvSpPr>
          <p:spPr bwMode="auto">
            <a:xfrm flipH="1">
              <a:off x="1555" y="1274"/>
              <a:ext cx="257" cy="719"/>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88" name="Group 92"/>
          <p:cNvGrpSpPr>
            <a:grpSpLocks/>
          </p:cNvGrpSpPr>
          <p:nvPr/>
        </p:nvGrpSpPr>
        <p:grpSpPr bwMode="auto">
          <a:xfrm>
            <a:off x="5392738" y="2370138"/>
            <a:ext cx="1587500" cy="1404937"/>
            <a:chOff x="3405" y="554"/>
            <a:chExt cx="1336" cy="1182"/>
          </a:xfrm>
        </p:grpSpPr>
        <p:sp>
          <p:nvSpPr>
            <p:cNvPr id="97436" name="Line 93"/>
            <p:cNvSpPr>
              <a:spLocks noChangeAspect="1" noChangeShapeType="1"/>
            </p:cNvSpPr>
            <p:nvPr/>
          </p:nvSpPr>
          <p:spPr bwMode="auto">
            <a:xfrm>
              <a:off x="3405" y="554"/>
              <a:ext cx="411" cy="72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7" name="Line 94"/>
            <p:cNvSpPr>
              <a:spLocks noChangeAspect="1" noChangeShapeType="1"/>
            </p:cNvSpPr>
            <p:nvPr/>
          </p:nvSpPr>
          <p:spPr bwMode="auto">
            <a:xfrm>
              <a:off x="3816" y="1274"/>
              <a:ext cx="925" cy="20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8" name="Line 95"/>
            <p:cNvSpPr>
              <a:spLocks noChangeAspect="1" noChangeShapeType="1"/>
            </p:cNvSpPr>
            <p:nvPr/>
          </p:nvSpPr>
          <p:spPr bwMode="auto">
            <a:xfrm flipV="1">
              <a:off x="3508" y="1274"/>
              <a:ext cx="308" cy="46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89" name="Group 96"/>
          <p:cNvGrpSpPr>
            <a:grpSpLocks/>
          </p:cNvGrpSpPr>
          <p:nvPr/>
        </p:nvGrpSpPr>
        <p:grpSpPr bwMode="auto">
          <a:xfrm>
            <a:off x="4232275" y="4630738"/>
            <a:ext cx="1587500" cy="1344612"/>
            <a:chOff x="2429" y="2456"/>
            <a:chExt cx="1336" cy="1130"/>
          </a:xfrm>
        </p:grpSpPr>
        <p:sp>
          <p:nvSpPr>
            <p:cNvPr id="97433" name="Line 97"/>
            <p:cNvSpPr>
              <a:spLocks noChangeAspect="1" noChangeShapeType="1"/>
            </p:cNvSpPr>
            <p:nvPr/>
          </p:nvSpPr>
          <p:spPr bwMode="auto">
            <a:xfrm flipH="1" flipV="1">
              <a:off x="2891" y="2764"/>
              <a:ext cx="874" cy="103"/>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4" name="Line 98"/>
            <p:cNvSpPr>
              <a:spLocks noChangeAspect="1" noChangeShapeType="1"/>
            </p:cNvSpPr>
            <p:nvPr/>
          </p:nvSpPr>
          <p:spPr bwMode="auto">
            <a:xfrm flipV="1">
              <a:off x="2429" y="2764"/>
              <a:ext cx="462" cy="8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5" name="Line 99"/>
            <p:cNvSpPr>
              <a:spLocks noChangeAspect="1" noChangeShapeType="1"/>
            </p:cNvSpPr>
            <p:nvPr/>
          </p:nvSpPr>
          <p:spPr bwMode="auto">
            <a:xfrm>
              <a:off x="2583" y="2456"/>
              <a:ext cx="308" cy="3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90" name="Group 100"/>
          <p:cNvGrpSpPr>
            <a:grpSpLocks noChangeAspect="1"/>
          </p:cNvGrpSpPr>
          <p:nvPr/>
        </p:nvGrpSpPr>
        <p:grpSpPr bwMode="auto">
          <a:xfrm>
            <a:off x="2276475" y="1881188"/>
            <a:ext cx="5132388" cy="4643437"/>
            <a:chOff x="1056" y="288"/>
            <a:chExt cx="4032" cy="3648"/>
          </a:xfrm>
        </p:grpSpPr>
        <p:sp>
          <p:nvSpPr>
            <p:cNvPr id="97322" name="Oval 101"/>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3" name="Oval 102"/>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4" name="Oval 103"/>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5" name="Oval 104"/>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6" name="Oval 105"/>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7" name="Oval 106"/>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8" name="Oval 107"/>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29" name="Oval 108"/>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0" name="Oval 109"/>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1" name="Oval 110"/>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2" name="Oval 111"/>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3" name="Oval 112"/>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4" name="Oval 113"/>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5" name="Oval 114"/>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6" name="Oval 115"/>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7" name="Oval 116"/>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8" name="Oval 117"/>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39" name="Oval 118"/>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0" name="Oval 119"/>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1" name="Oval 120"/>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2" name="Oval 121"/>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3" name="Oval 122"/>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4" name="Oval 123"/>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5" name="Oval 124"/>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6" name="Oval 125"/>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7" name="Oval 126"/>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8" name="Oval 127"/>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49" name="Oval 128"/>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0" name="Oval 129"/>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1" name="Oval 130"/>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2" name="Oval 131"/>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3" name="Oval 132"/>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4" name="Oval 133"/>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5" name="Oval 134"/>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6" name="Oval 135"/>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7" name="Oval 136"/>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8" name="Oval 137"/>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59" name="Oval 138"/>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0" name="Oval 139"/>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1" name="Oval 140"/>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2" name="Oval 141"/>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3" name="Oval 142"/>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4" name="Oval 143"/>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5" name="Oval 144"/>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6" name="Oval 145"/>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7" name="Oval 146"/>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8" name="Oval 147"/>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69" name="Oval 148"/>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0" name="Oval 149"/>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1" name="Oval 150"/>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2" name="Oval 151"/>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3" name="Oval 152"/>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4" name="Oval 153"/>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5" name="Oval 154"/>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6" name="Oval 155"/>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7" name="Oval 156"/>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8" name="Oval 157"/>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79" name="Oval 158"/>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0" name="Oval 159"/>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1" name="Oval 160"/>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2" name="Oval 161"/>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3" name="Oval 162"/>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4" name="Oval 163"/>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5" name="Oval 164"/>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6" name="Oval 165"/>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7" name="Oval 166"/>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8" name="Oval 167"/>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89" name="Oval 168"/>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0" name="Oval 169"/>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1" name="Oval 170"/>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2" name="Oval 171"/>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3" name="Oval 172"/>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4" name="Oval 173"/>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5" name="Oval 174"/>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6" name="Oval 175"/>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7" name="Oval 176"/>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8" name="Oval 177"/>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99" name="Oval 178"/>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0" name="Oval 179"/>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1" name="Oval 180"/>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2" name="Oval 181"/>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3" name="Oval 182"/>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4" name="Oval 183"/>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5" name="Oval 184"/>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6" name="Oval 185"/>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7" name="Oval 186"/>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8" name="Oval 187"/>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09" name="Oval 188"/>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0" name="Oval 189"/>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1" name="Oval 190"/>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2" name="Oval 191"/>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3" name="Oval 192"/>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4" name="Oval 193"/>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5" name="Oval 194"/>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6" name="Oval 195"/>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7" name="Oval 196"/>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8" name="Oval 197"/>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19" name="Oval 198"/>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0" name="Oval 199"/>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1" name="Oval 200"/>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2" name="Oval 201"/>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3" name="Oval 202"/>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4" name="Oval 203"/>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5" name="Oval 204"/>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6" name="Oval 205"/>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7" name="Oval 206"/>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8" name="Oval 207"/>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29" name="Oval 208"/>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30" name="Oval 209"/>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31" name="Oval 210"/>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432" name="Oval 211"/>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grpSp>
      <p:grpSp>
        <p:nvGrpSpPr>
          <p:cNvPr id="12" name="Group 212"/>
          <p:cNvGrpSpPr>
            <a:grpSpLocks noChangeAspect="1"/>
          </p:cNvGrpSpPr>
          <p:nvPr/>
        </p:nvGrpSpPr>
        <p:grpSpPr bwMode="auto">
          <a:xfrm>
            <a:off x="2581275" y="2003425"/>
            <a:ext cx="4033838" cy="3360738"/>
            <a:chOff x="864" y="192"/>
            <a:chExt cx="3168" cy="2640"/>
          </a:xfrm>
        </p:grpSpPr>
        <p:sp>
          <p:nvSpPr>
            <p:cNvPr id="97319" name="Line 213"/>
            <p:cNvSpPr>
              <a:spLocks noChangeAspect="1" noChangeShapeType="1"/>
            </p:cNvSpPr>
            <p:nvPr/>
          </p:nvSpPr>
          <p:spPr bwMode="auto">
            <a:xfrm flipH="1">
              <a:off x="864" y="1536"/>
              <a:ext cx="1584" cy="1296"/>
            </a:xfrm>
            <a:prstGeom prst="line">
              <a:avLst/>
            </a:prstGeom>
            <a:noFill/>
            <a:ln w="635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20" name="Line 214"/>
            <p:cNvSpPr>
              <a:spLocks noChangeAspect="1" noChangeShapeType="1"/>
            </p:cNvSpPr>
            <p:nvPr/>
          </p:nvSpPr>
          <p:spPr bwMode="auto">
            <a:xfrm flipV="1">
              <a:off x="2448" y="192"/>
              <a:ext cx="0" cy="1344"/>
            </a:xfrm>
            <a:prstGeom prst="line">
              <a:avLst/>
            </a:prstGeom>
            <a:noFill/>
            <a:ln w="635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21" name="Line 215"/>
            <p:cNvSpPr>
              <a:spLocks noChangeAspect="1" noChangeShapeType="1"/>
            </p:cNvSpPr>
            <p:nvPr/>
          </p:nvSpPr>
          <p:spPr bwMode="auto">
            <a:xfrm>
              <a:off x="2448" y="1536"/>
              <a:ext cx="1584" cy="1008"/>
            </a:xfrm>
            <a:prstGeom prst="line">
              <a:avLst/>
            </a:prstGeom>
            <a:noFill/>
            <a:ln w="635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sp>
        <p:nvSpPr>
          <p:cNvPr id="2901208" name="AutoShape 216"/>
          <p:cNvSpPr>
            <a:spLocks noChangeAspect="1" noChangeArrowheads="1"/>
          </p:cNvSpPr>
          <p:nvPr/>
        </p:nvSpPr>
        <p:spPr bwMode="auto">
          <a:xfrm>
            <a:off x="4391025" y="4473575"/>
            <a:ext cx="182563"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09" name="AutoShape 217"/>
          <p:cNvSpPr>
            <a:spLocks noChangeAspect="1" noChangeArrowheads="1"/>
          </p:cNvSpPr>
          <p:nvPr/>
        </p:nvSpPr>
        <p:spPr bwMode="auto">
          <a:xfrm>
            <a:off x="5724525" y="5122863"/>
            <a:ext cx="184150" cy="182562"/>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0" name="AutoShape 218"/>
          <p:cNvSpPr>
            <a:spLocks noChangeAspect="1" noChangeArrowheads="1"/>
          </p:cNvSpPr>
          <p:nvPr/>
        </p:nvSpPr>
        <p:spPr bwMode="auto">
          <a:xfrm>
            <a:off x="4211638" y="5842000"/>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1" name="AutoShape 219"/>
          <p:cNvSpPr>
            <a:spLocks noChangeAspect="1" noChangeArrowheads="1"/>
          </p:cNvSpPr>
          <p:nvPr/>
        </p:nvSpPr>
        <p:spPr bwMode="auto">
          <a:xfrm>
            <a:off x="5327650" y="3609975"/>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2" name="AutoShape 220"/>
          <p:cNvSpPr>
            <a:spLocks noChangeAspect="1" noChangeArrowheads="1"/>
          </p:cNvSpPr>
          <p:nvPr/>
        </p:nvSpPr>
        <p:spPr bwMode="auto">
          <a:xfrm>
            <a:off x="6840538" y="3394075"/>
            <a:ext cx="182562"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3" name="AutoShape 221"/>
          <p:cNvSpPr>
            <a:spLocks noChangeAspect="1" noChangeArrowheads="1"/>
          </p:cNvSpPr>
          <p:nvPr/>
        </p:nvSpPr>
        <p:spPr bwMode="auto">
          <a:xfrm>
            <a:off x="5327650" y="2314575"/>
            <a:ext cx="184150"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4" name="AutoShape 222"/>
          <p:cNvSpPr>
            <a:spLocks noChangeAspect="1" noChangeArrowheads="1"/>
          </p:cNvSpPr>
          <p:nvPr/>
        </p:nvSpPr>
        <p:spPr bwMode="auto">
          <a:xfrm>
            <a:off x="3095625" y="3970338"/>
            <a:ext cx="182563"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5" name="AutoShape 223"/>
          <p:cNvSpPr>
            <a:spLocks noChangeAspect="1" noChangeArrowheads="1"/>
          </p:cNvSpPr>
          <p:nvPr/>
        </p:nvSpPr>
        <p:spPr bwMode="auto">
          <a:xfrm>
            <a:off x="3995738" y="3286125"/>
            <a:ext cx="182562" cy="184150"/>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6" name="AutoShape 224"/>
          <p:cNvSpPr>
            <a:spLocks noChangeAspect="1" noChangeArrowheads="1"/>
          </p:cNvSpPr>
          <p:nvPr/>
        </p:nvSpPr>
        <p:spPr bwMode="auto">
          <a:xfrm>
            <a:off x="2590800" y="2422525"/>
            <a:ext cx="182563" cy="182563"/>
          </a:xfrm>
          <a:prstGeom prst="flowChartConnector">
            <a:avLst/>
          </a:prstGeom>
          <a:solidFill>
            <a:srgbClr val="0000FF"/>
          </a:solidFill>
          <a:ln w="9525">
            <a:solidFill>
              <a:schemeClr val="tx1"/>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7" name="AutoShape 225"/>
          <p:cNvSpPr>
            <a:spLocks noChangeAspect="1" noChangeArrowheads="1"/>
          </p:cNvSpPr>
          <p:nvPr/>
        </p:nvSpPr>
        <p:spPr bwMode="auto">
          <a:xfrm>
            <a:off x="4608513" y="47625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8" name="AutoShape 226"/>
          <p:cNvSpPr>
            <a:spLocks noChangeAspect="1" noChangeArrowheads="1"/>
          </p:cNvSpPr>
          <p:nvPr/>
        </p:nvSpPr>
        <p:spPr bwMode="auto">
          <a:xfrm>
            <a:off x="5724525" y="29972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1219" name="AutoShape 227"/>
          <p:cNvSpPr>
            <a:spLocks noChangeAspect="1" noChangeArrowheads="1"/>
          </p:cNvSpPr>
          <p:nvPr/>
        </p:nvSpPr>
        <p:spPr bwMode="auto">
          <a:xfrm>
            <a:off x="3311525" y="2997200"/>
            <a:ext cx="304800" cy="304800"/>
          </a:xfrm>
          <a:prstGeom prst="octagon">
            <a:avLst>
              <a:gd name="adj" fmla="val 29287"/>
            </a:avLst>
          </a:prstGeom>
          <a:solidFill>
            <a:srgbClr val="008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3" name="Group 228"/>
          <p:cNvGrpSpPr>
            <a:grpSpLocks/>
          </p:cNvGrpSpPr>
          <p:nvPr/>
        </p:nvGrpSpPr>
        <p:grpSpPr bwMode="auto">
          <a:xfrm>
            <a:off x="1727200" y="2003425"/>
            <a:ext cx="2443163" cy="2138363"/>
            <a:chOff x="322" y="246"/>
            <a:chExt cx="2055" cy="1799"/>
          </a:xfrm>
        </p:grpSpPr>
        <p:sp>
          <p:nvSpPr>
            <p:cNvPr id="97316" name="Line 229"/>
            <p:cNvSpPr>
              <a:spLocks noChangeAspect="1" noChangeShapeType="1"/>
            </p:cNvSpPr>
            <p:nvPr/>
          </p:nvSpPr>
          <p:spPr bwMode="auto">
            <a:xfrm flipV="1">
              <a:off x="322" y="1274"/>
              <a:ext cx="1233" cy="30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7" name="Line 230"/>
            <p:cNvSpPr>
              <a:spLocks noChangeAspect="1" noChangeShapeType="1"/>
            </p:cNvSpPr>
            <p:nvPr/>
          </p:nvSpPr>
          <p:spPr bwMode="auto">
            <a:xfrm flipH="1" flipV="1">
              <a:off x="1555" y="1274"/>
              <a:ext cx="720" cy="77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8" name="Line 231"/>
            <p:cNvSpPr>
              <a:spLocks noChangeAspect="1" noChangeShapeType="1"/>
            </p:cNvSpPr>
            <p:nvPr/>
          </p:nvSpPr>
          <p:spPr bwMode="auto">
            <a:xfrm flipH="1">
              <a:off x="1555" y="246"/>
              <a:ext cx="822" cy="10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14" name="Group 232"/>
          <p:cNvGrpSpPr>
            <a:grpSpLocks/>
          </p:cNvGrpSpPr>
          <p:nvPr/>
        </p:nvGrpSpPr>
        <p:grpSpPr bwMode="auto">
          <a:xfrm>
            <a:off x="4598988" y="2003425"/>
            <a:ext cx="2198687" cy="2811463"/>
            <a:chOff x="2737" y="246"/>
            <a:chExt cx="1850" cy="2364"/>
          </a:xfrm>
        </p:grpSpPr>
        <p:sp>
          <p:nvSpPr>
            <p:cNvPr id="97313" name="Line 233"/>
            <p:cNvSpPr>
              <a:spLocks noChangeAspect="1" noChangeShapeType="1"/>
            </p:cNvSpPr>
            <p:nvPr/>
          </p:nvSpPr>
          <p:spPr bwMode="auto">
            <a:xfrm flipV="1">
              <a:off x="2737" y="1017"/>
              <a:ext cx="1285" cy="1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4" name="Line 234"/>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5" name="Line 235"/>
            <p:cNvSpPr>
              <a:spLocks noChangeAspect="1" noChangeShapeType="1"/>
            </p:cNvSpPr>
            <p:nvPr/>
          </p:nvSpPr>
          <p:spPr bwMode="auto">
            <a:xfrm flipH="1">
              <a:off x="4022" y="246"/>
              <a:ext cx="565" cy="77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15" name="Group 236"/>
          <p:cNvGrpSpPr>
            <a:grpSpLocks/>
          </p:cNvGrpSpPr>
          <p:nvPr/>
        </p:nvGrpSpPr>
        <p:grpSpPr bwMode="auto">
          <a:xfrm>
            <a:off x="2705100" y="4203700"/>
            <a:ext cx="2870200" cy="2076450"/>
            <a:chOff x="1144" y="2096"/>
            <a:chExt cx="2415" cy="1747"/>
          </a:xfrm>
        </p:grpSpPr>
        <p:sp>
          <p:nvSpPr>
            <p:cNvPr id="97310" name="Line 237"/>
            <p:cNvSpPr>
              <a:spLocks noChangeAspect="1" noChangeShapeType="1"/>
            </p:cNvSpPr>
            <p:nvPr/>
          </p:nvSpPr>
          <p:spPr bwMode="auto">
            <a:xfrm>
              <a:off x="2994" y="3021"/>
              <a:ext cx="565" cy="82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1" name="Line 238"/>
            <p:cNvSpPr>
              <a:spLocks noChangeAspect="1" noChangeShapeType="1"/>
            </p:cNvSpPr>
            <p:nvPr/>
          </p:nvSpPr>
          <p:spPr bwMode="auto">
            <a:xfrm>
              <a:off x="1144" y="2969"/>
              <a:ext cx="1850" cy="5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2" name="Line 239"/>
            <p:cNvSpPr>
              <a:spLocks noChangeAspect="1" noChangeShapeType="1"/>
            </p:cNvSpPr>
            <p:nvPr/>
          </p:nvSpPr>
          <p:spPr bwMode="auto">
            <a:xfrm flipH="1">
              <a:off x="2994" y="2096"/>
              <a:ext cx="360" cy="9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sp>
        <p:nvSpPr>
          <p:cNvPr id="97307" name="AutoShape 240"/>
          <p:cNvSpPr>
            <a:spLocks noChangeAspect="1" noChangeArrowheads="1"/>
          </p:cNvSpPr>
          <p:nvPr/>
        </p:nvSpPr>
        <p:spPr bwMode="auto">
          <a:xfrm>
            <a:off x="4389438" y="3775075"/>
            <a:ext cx="427037" cy="428625"/>
          </a:xfrm>
          <a:prstGeom prst="diamond">
            <a:avLst/>
          </a:prstGeom>
          <a:solidFill>
            <a:schemeClr val="tx1"/>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7309" name="Text Box 242"/>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Tree>
    <p:extLst>
      <p:ext uri="{BB962C8B-B14F-4D97-AF65-F5344CB8AC3E}">
        <p14:creationId xmlns:p14="http://schemas.microsoft.com/office/powerpoint/2010/main" val="3653096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1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01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1217"/>
                                        </p:tgtEl>
                                        <p:attrNameLst>
                                          <p:attrName>style.visibility</p:attrName>
                                        </p:attrNameLst>
                                      </p:cBhvr>
                                      <p:to>
                                        <p:strVal val="visible"/>
                                      </p:to>
                                    </p:set>
                                  </p:childTnLst>
                                </p:cTn>
                              </p:par>
                            </p:childTnLst>
                          </p:cTn>
                        </p:par>
                        <p:par>
                          <p:cTn id="11" fill="hold" nodeType="afterGroup">
                            <p:stCondLst>
                              <p:cond delay="0"/>
                            </p:stCondLst>
                            <p:childTnLst>
                              <p:par>
                                <p:cTn id="12" presetID="8"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amond(in)">
                                      <p:cBhvr>
                                        <p:cTn id="14" dur="500"/>
                                        <p:tgtEl>
                                          <p:spTgt spid="1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012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1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1214"/>
                                        </p:tgtEl>
                                        <p:attrNameLst>
                                          <p:attrName>style.visibility</p:attrName>
                                        </p:attrNameLst>
                                      </p:cBhvr>
                                      <p:to>
                                        <p:strVal val="visible"/>
                                      </p:to>
                                    </p:set>
                                  </p:childTnLst>
                                </p:cTn>
                              </p:par>
                            </p:childTnLst>
                          </p:cTn>
                        </p:par>
                        <p:par>
                          <p:cTn id="23" fill="hold" nodeType="afterGroup">
                            <p:stCondLst>
                              <p:cond delay="0"/>
                            </p:stCondLst>
                            <p:childTnLst>
                              <p:par>
                                <p:cTn id="24" presetID="8"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amond(in)">
                                      <p:cBhvr>
                                        <p:cTn id="26" dur="500"/>
                                        <p:tgtEl>
                                          <p:spTgt spid="13"/>
                                        </p:tgtEl>
                                      </p:cBhvr>
                                    </p:animEffect>
                                  </p:childTnLst>
                                </p:cTn>
                              </p:par>
                            </p:childTnLst>
                          </p:cTn>
                        </p:par>
                        <p:par>
                          <p:cTn id="27" fill="hold" nodeType="afterGroup">
                            <p:stCondLst>
                              <p:cond delay="500"/>
                            </p:stCondLst>
                            <p:childTnLst>
                              <p:par>
                                <p:cTn id="28" presetID="1" presetClass="entr" presetSubtype="0" fill="hold" grpId="0" nodeType="afterEffect">
                                  <p:stCondLst>
                                    <p:cond delay="400"/>
                                  </p:stCondLst>
                                  <p:childTnLst>
                                    <p:set>
                                      <p:cBhvr>
                                        <p:cTn id="29" dur="1" fill="hold">
                                          <p:stCondLst>
                                            <p:cond delay="0"/>
                                          </p:stCondLst>
                                        </p:cTn>
                                        <p:tgtEl>
                                          <p:spTgt spid="29012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012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01212"/>
                                        </p:tgtEl>
                                        <p:attrNameLst>
                                          <p:attrName>style.visibility</p:attrName>
                                        </p:attrNameLst>
                                      </p:cBhvr>
                                      <p:to>
                                        <p:strVal val="visible"/>
                                      </p:to>
                                    </p:set>
                                  </p:childTnLst>
                                </p:cTn>
                              </p:par>
                            </p:childTnLst>
                          </p:cTn>
                        </p:par>
                        <p:par>
                          <p:cTn id="34" fill="hold" nodeType="afterGroup">
                            <p:stCondLst>
                              <p:cond delay="900"/>
                            </p:stCondLst>
                            <p:childTnLst>
                              <p:par>
                                <p:cTn id="35" presetID="8"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amond(in)">
                                      <p:cBhvr>
                                        <p:cTn id="37" dur="500"/>
                                        <p:tgtEl>
                                          <p:spTgt spid="14"/>
                                        </p:tgtEl>
                                      </p:cBhvr>
                                    </p:animEffect>
                                  </p:childTnLst>
                                </p:cTn>
                              </p:par>
                            </p:childTnLst>
                          </p:cTn>
                        </p:par>
                        <p:par>
                          <p:cTn id="38" fill="hold" nodeType="afterGroup">
                            <p:stCondLst>
                              <p:cond delay="1400"/>
                            </p:stCondLst>
                            <p:childTnLst>
                              <p:par>
                                <p:cTn id="39" presetID="1" presetClass="entr" presetSubtype="0" fill="hold" grpId="0" nodeType="afterEffect">
                                  <p:stCondLst>
                                    <p:cond delay="400"/>
                                  </p:stCondLst>
                                  <p:childTnLst>
                                    <p:set>
                                      <p:cBhvr>
                                        <p:cTn id="40" dur="1" fill="hold">
                                          <p:stCondLst>
                                            <p:cond delay="0"/>
                                          </p:stCondLst>
                                        </p:cTn>
                                        <p:tgtEl>
                                          <p:spTgt spid="2901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012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01209"/>
                                        </p:tgtEl>
                                        <p:attrNameLst>
                                          <p:attrName>style.visibility</p:attrName>
                                        </p:attrNameLst>
                                      </p:cBhvr>
                                      <p:to>
                                        <p:strVal val="visible"/>
                                      </p:to>
                                    </p:set>
                                  </p:childTnLst>
                                </p:cTn>
                              </p:par>
                            </p:childTnLst>
                          </p:cTn>
                        </p:par>
                        <p:par>
                          <p:cTn id="45" fill="hold" nodeType="afterGroup">
                            <p:stCondLst>
                              <p:cond delay="1800"/>
                            </p:stCondLst>
                            <p:childTnLst>
                              <p:par>
                                <p:cTn id="46" presetID="8" presetClass="entr" presetSubtype="1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amond(i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1208" grpId="0" animBg="1"/>
      <p:bldP spid="2901209" grpId="0" animBg="1"/>
      <p:bldP spid="2901210" grpId="0" animBg="1"/>
      <p:bldP spid="2901211" grpId="0" animBg="1"/>
      <p:bldP spid="2901212" grpId="0" animBg="1"/>
      <p:bldP spid="2901213" grpId="0" animBg="1"/>
      <p:bldP spid="2901214" grpId="0" animBg="1"/>
      <p:bldP spid="2901215" grpId="0" animBg="1"/>
      <p:bldP spid="2901216" grpId="0" animBg="1"/>
      <p:bldP spid="2901217" grpId="0" animBg="1"/>
      <p:bldP spid="2901218" grpId="0" animBg="1"/>
      <p:bldP spid="29012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98309" name="Rectangle 3"/>
          <p:cNvSpPr>
            <a:spLocks noGrp="1" noChangeArrowheads="1"/>
          </p:cNvSpPr>
          <p:nvPr>
            <p:ph type="body" idx="4294967295"/>
          </p:nvPr>
        </p:nvSpPr>
        <p:spPr/>
        <p:txBody>
          <a:bodyPr/>
          <a:lstStyle/>
          <a:p>
            <a:pPr eaLnBrk="1" hangingPunct="1"/>
            <a:r>
              <a:rPr lang="en-US" smtClean="0"/>
              <a:t>Training: Filling the tree</a:t>
            </a:r>
          </a:p>
        </p:txBody>
      </p:sp>
      <p:sp>
        <p:nvSpPr>
          <p:cNvPr id="98310"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1"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2"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3"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14"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15"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16"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7"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8"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9"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0"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1"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2"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3"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4"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5"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6"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27"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8"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9"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30"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1"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2"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3"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4"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8336" name="Text Box 66"/>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Tree>
    <p:extLst>
      <p:ext uri="{BB962C8B-B14F-4D97-AF65-F5344CB8AC3E}">
        <p14:creationId xmlns:p14="http://schemas.microsoft.com/office/powerpoint/2010/main" val="40676990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99333" name="Rectangle 3"/>
          <p:cNvSpPr>
            <a:spLocks noGrp="1" noChangeArrowheads="1"/>
          </p:cNvSpPr>
          <p:nvPr>
            <p:ph type="body" idx="4294967295"/>
          </p:nvPr>
        </p:nvSpPr>
        <p:spPr/>
        <p:txBody>
          <a:bodyPr/>
          <a:lstStyle/>
          <a:p>
            <a:pPr eaLnBrk="1" hangingPunct="1"/>
            <a:r>
              <a:rPr lang="en-US" smtClean="0"/>
              <a:t>Training: Filling the tree</a:t>
            </a:r>
          </a:p>
        </p:txBody>
      </p:sp>
      <p:sp>
        <p:nvSpPr>
          <p:cNvPr id="99334"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5"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6"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7"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38"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39"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0"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1"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2"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3"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4"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5"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46"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7"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8"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9"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0"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1"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2"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3"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4"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5"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6"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7"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99358"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2" name="Group 29"/>
          <p:cNvGrpSpPr>
            <a:grpSpLocks/>
          </p:cNvGrpSpPr>
          <p:nvPr/>
        </p:nvGrpSpPr>
        <p:grpSpPr bwMode="auto">
          <a:xfrm>
            <a:off x="6486525" y="5083175"/>
            <a:ext cx="533400" cy="361950"/>
            <a:chOff x="3504" y="1728"/>
            <a:chExt cx="336" cy="228"/>
          </a:xfrm>
        </p:grpSpPr>
        <p:sp>
          <p:nvSpPr>
            <p:cNvPr id="99395"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6"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2"/>
          <p:cNvGrpSpPr>
            <a:grpSpLocks/>
          </p:cNvGrpSpPr>
          <p:nvPr/>
        </p:nvGrpSpPr>
        <p:grpSpPr bwMode="auto">
          <a:xfrm>
            <a:off x="5876925" y="3940175"/>
            <a:ext cx="533400" cy="361950"/>
            <a:chOff x="3504" y="1728"/>
            <a:chExt cx="336" cy="228"/>
          </a:xfrm>
        </p:grpSpPr>
        <p:sp>
          <p:nvSpPr>
            <p:cNvPr id="99393"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4"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5"/>
          <p:cNvGrpSpPr>
            <a:grpSpLocks/>
          </p:cNvGrpSpPr>
          <p:nvPr/>
        </p:nvGrpSpPr>
        <p:grpSpPr bwMode="auto">
          <a:xfrm>
            <a:off x="7096125" y="5083175"/>
            <a:ext cx="533400" cy="361950"/>
            <a:chOff x="3504" y="1728"/>
            <a:chExt cx="336" cy="228"/>
          </a:xfrm>
        </p:grpSpPr>
        <p:sp>
          <p:nvSpPr>
            <p:cNvPr id="99391"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2"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38"/>
          <p:cNvGrpSpPr>
            <a:grpSpLocks/>
          </p:cNvGrpSpPr>
          <p:nvPr/>
        </p:nvGrpSpPr>
        <p:grpSpPr bwMode="auto">
          <a:xfrm>
            <a:off x="5572125" y="3711575"/>
            <a:ext cx="533400" cy="361950"/>
            <a:chOff x="3504" y="1728"/>
            <a:chExt cx="336" cy="228"/>
          </a:xfrm>
        </p:grpSpPr>
        <p:sp>
          <p:nvSpPr>
            <p:cNvPr id="99389"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0"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41"/>
          <p:cNvGrpSpPr>
            <a:grpSpLocks/>
          </p:cNvGrpSpPr>
          <p:nvPr/>
        </p:nvGrpSpPr>
        <p:grpSpPr bwMode="auto">
          <a:xfrm>
            <a:off x="6810375" y="4813300"/>
            <a:ext cx="533400" cy="361950"/>
            <a:chOff x="3504" y="1728"/>
            <a:chExt cx="336" cy="228"/>
          </a:xfrm>
        </p:grpSpPr>
        <p:sp>
          <p:nvSpPr>
            <p:cNvPr id="99387"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88"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03084"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3085"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6"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7"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8"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89"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3090" name="Line 50"/>
          <p:cNvSpPr>
            <a:spLocks noChangeShapeType="1"/>
          </p:cNvSpPr>
          <p:nvPr/>
        </p:nvSpPr>
        <p:spPr bwMode="auto">
          <a:xfrm flipV="1">
            <a:off x="4352925" y="1349375"/>
            <a:ext cx="2057400" cy="990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1" name="Line 51"/>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2" name="Line 52"/>
          <p:cNvSpPr>
            <a:spLocks noChangeShapeType="1"/>
          </p:cNvSpPr>
          <p:nvPr/>
        </p:nvSpPr>
        <p:spPr bwMode="auto">
          <a:xfrm flipH="1">
            <a:off x="6105525" y="3111500"/>
            <a:ext cx="314325" cy="600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3" name="Line 53"/>
          <p:cNvSpPr>
            <a:spLocks noChangeShapeType="1"/>
          </p:cNvSpPr>
          <p:nvPr/>
        </p:nvSpPr>
        <p:spPr bwMode="auto">
          <a:xfrm flipV="1">
            <a:off x="4229100" y="1273175"/>
            <a:ext cx="2257425" cy="11144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4" name="Line 54"/>
          <p:cNvSpPr>
            <a:spLocks noChangeShapeType="1"/>
          </p:cNvSpPr>
          <p:nvPr/>
        </p:nvSpPr>
        <p:spPr bwMode="auto">
          <a:xfrm>
            <a:off x="6486525" y="1273175"/>
            <a:ext cx="862013" cy="26781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5" name="Line 55"/>
          <p:cNvSpPr>
            <a:spLocks noChangeShapeType="1"/>
          </p:cNvSpPr>
          <p:nvPr/>
        </p:nvSpPr>
        <p:spPr bwMode="auto">
          <a:xfrm>
            <a:off x="7366000" y="3959225"/>
            <a:ext cx="7938" cy="854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6" name="Line 56"/>
          <p:cNvSpPr>
            <a:spLocks noChangeShapeType="1"/>
          </p:cNvSpPr>
          <p:nvPr/>
        </p:nvSpPr>
        <p:spPr bwMode="auto">
          <a:xfrm flipV="1">
            <a:off x="4181475" y="1284288"/>
            <a:ext cx="2201863" cy="15478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7" name="Line 57"/>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8" name="Line 58"/>
          <p:cNvSpPr>
            <a:spLocks noChangeShapeType="1"/>
          </p:cNvSpPr>
          <p:nvPr/>
        </p:nvSpPr>
        <p:spPr bwMode="auto">
          <a:xfrm flipH="1">
            <a:off x="6448425" y="3132138"/>
            <a:ext cx="0" cy="8001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9" name="Line 59"/>
          <p:cNvSpPr>
            <a:spLocks noChangeShapeType="1"/>
          </p:cNvSpPr>
          <p:nvPr/>
        </p:nvSpPr>
        <p:spPr bwMode="auto">
          <a:xfrm>
            <a:off x="6486525" y="1273175"/>
            <a:ext cx="838200" cy="2667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0" name="Line 60"/>
          <p:cNvSpPr>
            <a:spLocks noChangeShapeType="1"/>
          </p:cNvSpPr>
          <p:nvPr/>
        </p:nvSpPr>
        <p:spPr bwMode="auto">
          <a:xfrm>
            <a:off x="7324725" y="3940175"/>
            <a:ext cx="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1" name="Line 61"/>
          <p:cNvSpPr>
            <a:spLocks noChangeShapeType="1"/>
          </p:cNvSpPr>
          <p:nvPr/>
        </p:nvSpPr>
        <p:spPr bwMode="auto">
          <a:xfrm flipV="1">
            <a:off x="3971925" y="1273175"/>
            <a:ext cx="2514600" cy="14287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2" name="Line 62"/>
          <p:cNvSpPr>
            <a:spLocks noChangeShapeType="1"/>
          </p:cNvSpPr>
          <p:nvPr/>
        </p:nvSpPr>
        <p:spPr bwMode="auto">
          <a:xfrm flipV="1">
            <a:off x="4035425" y="1287463"/>
            <a:ext cx="2427288" cy="13668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3" name="Line 63"/>
          <p:cNvSpPr>
            <a:spLocks noChangeShapeType="1"/>
          </p:cNvSpPr>
          <p:nvPr/>
        </p:nvSpPr>
        <p:spPr bwMode="auto">
          <a:xfrm>
            <a:off x="6467475" y="1276350"/>
            <a:ext cx="917575" cy="2701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4" name="Line 64"/>
          <p:cNvSpPr>
            <a:spLocks noChangeShapeType="1"/>
          </p:cNvSpPr>
          <p:nvPr/>
        </p:nvSpPr>
        <p:spPr bwMode="auto">
          <a:xfrm>
            <a:off x="7370763" y="3940175"/>
            <a:ext cx="258762" cy="11620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86" name="Text Box 66"/>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Tree>
    <p:extLst>
      <p:ext uri="{BB962C8B-B14F-4D97-AF65-F5344CB8AC3E}">
        <p14:creationId xmlns:p14="http://schemas.microsoft.com/office/powerpoint/2010/main" val="1779171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3084"/>
                                        </p:tgtEl>
                                        <p:attrNameLst>
                                          <p:attrName>style.visibility</p:attrName>
                                        </p:attrNameLst>
                                      </p:cBhvr>
                                      <p:to>
                                        <p:strVal val="visible"/>
                                      </p:to>
                                    </p:set>
                                    <p:animEffect transition="in" filter="dissolve">
                                      <p:cBhvr>
                                        <p:cTn id="7" dur="500"/>
                                        <p:tgtEl>
                                          <p:spTgt spid="290308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3086"/>
                                        </p:tgtEl>
                                        <p:attrNameLst>
                                          <p:attrName>style.visibility</p:attrName>
                                        </p:attrNameLst>
                                      </p:cBhvr>
                                      <p:to>
                                        <p:strVal val="visible"/>
                                      </p:to>
                                    </p:set>
                                    <p:animEffect transition="in" filter="dissolve">
                                      <p:cBhvr>
                                        <p:cTn id="11" dur="500"/>
                                        <p:tgtEl>
                                          <p:spTgt spid="290308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3090"/>
                                        </p:tgtEl>
                                        <p:attrNameLst>
                                          <p:attrName>style.visibility</p:attrName>
                                        </p:attrNameLst>
                                      </p:cBhvr>
                                      <p:to>
                                        <p:strVal val="visible"/>
                                      </p:to>
                                    </p:set>
                                    <p:animEffect transition="in" filter="wipe(left)">
                                      <p:cBhvr>
                                        <p:cTn id="15" dur="500"/>
                                        <p:tgtEl>
                                          <p:spTgt spid="290309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3091"/>
                                        </p:tgtEl>
                                        <p:attrNameLst>
                                          <p:attrName>style.visibility</p:attrName>
                                        </p:attrNameLst>
                                      </p:cBhvr>
                                      <p:to>
                                        <p:strVal val="visible"/>
                                      </p:to>
                                    </p:set>
                                    <p:animEffect transition="in" filter="wipe(up)">
                                      <p:cBhvr>
                                        <p:cTn id="19" dur="500"/>
                                        <p:tgtEl>
                                          <p:spTgt spid="2903091"/>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3092"/>
                                        </p:tgtEl>
                                        <p:attrNameLst>
                                          <p:attrName>style.visibility</p:attrName>
                                        </p:attrNameLst>
                                      </p:cBhvr>
                                      <p:to>
                                        <p:strVal val="visible"/>
                                      </p:to>
                                    </p:set>
                                    <p:animEffect transition="in" filter="wipe(up)">
                                      <p:cBhvr>
                                        <p:cTn id="23" dur="500"/>
                                        <p:tgtEl>
                                          <p:spTgt spid="2903092"/>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309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309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3092"/>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3085"/>
                                        </p:tgtEl>
                                        <p:attrNameLst>
                                          <p:attrName>style.visibility</p:attrName>
                                        </p:attrNameLst>
                                      </p:cBhvr>
                                      <p:to>
                                        <p:strVal val="visible"/>
                                      </p:to>
                                    </p:set>
                                    <p:animEffect transition="in" filter="dissolve">
                                      <p:cBhvr>
                                        <p:cTn id="38" dur="500"/>
                                        <p:tgtEl>
                                          <p:spTgt spid="290308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3093"/>
                                        </p:tgtEl>
                                        <p:attrNameLst>
                                          <p:attrName>style.visibility</p:attrName>
                                        </p:attrNameLst>
                                      </p:cBhvr>
                                      <p:to>
                                        <p:strVal val="visible"/>
                                      </p:to>
                                    </p:set>
                                    <p:animEffect transition="in" filter="wipe(left)">
                                      <p:cBhvr>
                                        <p:cTn id="42" dur="500"/>
                                        <p:tgtEl>
                                          <p:spTgt spid="2903093"/>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3094"/>
                                        </p:tgtEl>
                                        <p:attrNameLst>
                                          <p:attrName>style.visibility</p:attrName>
                                        </p:attrNameLst>
                                      </p:cBhvr>
                                      <p:to>
                                        <p:strVal val="visible"/>
                                      </p:to>
                                    </p:set>
                                    <p:animEffect transition="in" filter="wipe(up)">
                                      <p:cBhvr>
                                        <p:cTn id="46" dur="500"/>
                                        <p:tgtEl>
                                          <p:spTgt spid="2903094"/>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3095"/>
                                        </p:tgtEl>
                                        <p:attrNameLst>
                                          <p:attrName>style.visibility</p:attrName>
                                        </p:attrNameLst>
                                      </p:cBhvr>
                                      <p:to>
                                        <p:strVal val="visible"/>
                                      </p:to>
                                    </p:set>
                                    <p:animEffect transition="in" filter="wipe(up)">
                                      <p:cBhvr>
                                        <p:cTn id="50" dur="500"/>
                                        <p:tgtEl>
                                          <p:spTgt spid="2903095"/>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309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309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3093"/>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3088"/>
                                        </p:tgtEl>
                                        <p:attrNameLst>
                                          <p:attrName>style.visibility</p:attrName>
                                        </p:attrNameLst>
                                      </p:cBhvr>
                                      <p:to>
                                        <p:strVal val="visible"/>
                                      </p:to>
                                    </p:set>
                                    <p:animEffect transition="in" filter="dissolve">
                                      <p:cBhvr>
                                        <p:cTn id="65" dur="500"/>
                                        <p:tgtEl>
                                          <p:spTgt spid="2903088"/>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3096"/>
                                        </p:tgtEl>
                                        <p:attrNameLst>
                                          <p:attrName>style.visibility</p:attrName>
                                        </p:attrNameLst>
                                      </p:cBhvr>
                                      <p:to>
                                        <p:strVal val="visible"/>
                                      </p:to>
                                    </p:set>
                                    <p:animEffect transition="in" filter="wipe(left)">
                                      <p:cBhvr>
                                        <p:cTn id="69" dur="500"/>
                                        <p:tgtEl>
                                          <p:spTgt spid="2903096"/>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3097"/>
                                        </p:tgtEl>
                                        <p:attrNameLst>
                                          <p:attrName>style.visibility</p:attrName>
                                        </p:attrNameLst>
                                      </p:cBhvr>
                                      <p:to>
                                        <p:strVal val="visible"/>
                                      </p:to>
                                    </p:set>
                                    <p:animEffect transition="in" filter="wipe(up)">
                                      <p:cBhvr>
                                        <p:cTn id="73" dur="500"/>
                                        <p:tgtEl>
                                          <p:spTgt spid="2903097"/>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3098"/>
                                        </p:tgtEl>
                                        <p:attrNameLst>
                                          <p:attrName>style.visibility</p:attrName>
                                        </p:attrNameLst>
                                      </p:cBhvr>
                                      <p:to>
                                        <p:strVal val="visible"/>
                                      </p:to>
                                    </p:set>
                                    <p:animEffect transition="in" filter="wipe(up)">
                                      <p:cBhvr>
                                        <p:cTn id="77" dur="500"/>
                                        <p:tgtEl>
                                          <p:spTgt spid="2903098"/>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30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309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3098"/>
                                        </p:tgtEl>
                                        <p:attrNameLst>
                                          <p:attrName>style.visibility</p:attrName>
                                        </p:attrNameLst>
                                      </p:cBhvr>
                                      <p:to>
                                        <p:strVal val="hidden"/>
                                      </p:to>
                                    </p:set>
                                  </p:childTnLst>
                                </p:cTn>
                              </p:par>
                            </p:childTnLst>
                          </p:cTn>
                        </p:par>
                        <p:par>
                          <p:cTn id="89" fill="hold" nodeType="afterGroup">
                            <p:stCondLst>
                              <p:cond delay="8000"/>
                            </p:stCondLst>
                            <p:childTnLst>
                              <p:par>
                                <p:cTn id="90" presetID="9" presetClass="entr" presetSubtype="0" fill="hold" grpId="0" nodeType="afterEffect">
                                  <p:stCondLst>
                                    <p:cond delay="0"/>
                                  </p:stCondLst>
                                  <p:childTnLst>
                                    <p:set>
                                      <p:cBhvr>
                                        <p:cTn id="91" dur="1" fill="hold">
                                          <p:stCondLst>
                                            <p:cond delay="0"/>
                                          </p:stCondLst>
                                        </p:cTn>
                                        <p:tgtEl>
                                          <p:spTgt spid="2903087"/>
                                        </p:tgtEl>
                                        <p:attrNameLst>
                                          <p:attrName>style.visibility</p:attrName>
                                        </p:attrNameLst>
                                      </p:cBhvr>
                                      <p:to>
                                        <p:strVal val="visible"/>
                                      </p:to>
                                    </p:set>
                                    <p:animEffect transition="in" filter="dissolve">
                                      <p:cBhvr>
                                        <p:cTn id="92" dur="500"/>
                                        <p:tgtEl>
                                          <p:spTgt spid="2903087"/>
                                        </p:tgtEl>
                                      </p:cBhvr>
                                    </p:animEffect>
                                  </p:childTnLst>
                                </p:cTn>
                              </p:par>
                            </p:childTnLst>
                          </p:cTn>
                        </p:par>
                        <p:par>
                          <p:cTn id="93" fill="hold" nodeType="afterGroup">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2903101"/>
                                        </p:tgtEl>
                                        <p:attrNameLst>
                                          <p:attrName>style.visibility</p:attrName>
                                        </p:attrNameLst>
                                      </p:cBhvr>
                                      <p:to>
                                        <p:strVal val="visible"/>
                                      </p:to>
                                    </p:set>
                                    <p:animEffect transition="in" filter="wipe(left)">
                                      <p:cBhvr>
                                        <p:cTn id="96" dur="500"/>
                                        <p:tgtEl>
                                          <p:spTgt spid="2903101"/>
                                        </p:tgtEl>
                                      </p:cBhvr>
                                    </p:animEffect>
                                  </p:childTnLst>
                                </p:cTn>
                              </p:par>
                            </p:childTnLst>
                          </p:cTn>
                        </p:par>
                        <p:par>
                          <p:cTn id="97" fill="hold" nodeType="afterGroup">
                            <p:stCondLst>
                              <p:cond delay="9000"/>
                            </p:stCondLst>
                            <p:childTnLst>
                              <p:par>
                                <p:cTn id="98" presetID="22" presetClass="entr" presetSubtype="1" fill="hold" grpId="0" nodeType="afterEffect">
                                  <p:stCondLst>
                                    <p:cond delay="0"/>
                                  </p:stCondLst>
                                  <p:childTnLst>
                                    <p:set>
                                      <p:cBhvr>
                                        <p:cTn id="99" dur="1" fill="hold">
                                          <p:stCondLst>
                                            <p:cond delay="0"/>
                                          </p:stCondLst>
                                        </p:cTn>
                                        <p:tgtEl>
                                          <p:spTgt spid="2903099"/>
                                        </p:tgtEl>
                                        <p:attrNameLst>
                                          <p:attrName>style.visibility</p:attrName>
                                        </p:attrNameLst>
                                      </p:cBhvr>
                                      <p:to>
                                        <p:strVal val="visible"/>
                                      </p:to>
                                    </p:set>
                                    <p:animEffect transition="in" filter="wipe(up)">
                                      <p:cBhvr>
                                        <p:cTn id="100" dur="500"/>
                                        <p:tgtEl>
                                          <p:spTgt spid="2903099"/>
                                        </p:tgtEl>
                                      </p:cBhvr>
                                    </p:animEffect>
                                  </p:childTnLst>
                                </p:cTn>
                              </p:par>
                            </p:childTnLst>
                          </p:cTn>
                        </p:par>
                        <p:par>
                          <p:cTn id="101" fill="hold" nodeType="afterGroup">
                            <p:stCondLst>
                              <p:cond delay="9500"/>
                            </p:stCondLst>
                            <p:childTnLst>
                              <p:par>
                                <p:cTn id="102" presetID="22" presetClass="entr" presetSubtype="1" fill="hold" grpId="0" nodeType="afterEffect">
                                  <p:stCondLst>
                                    <p:cond delay="0"/>
                                  </p:stCondLst>
                                  <p:childTnLst>
                                    <p:set>
                                      <p:cBhvr>
                                        <p:cTn id="103" dur="1" fill="hold">
                                          <p:stCondLst>
                                            <p:cond delay="0"/>
                                          </p:stCondLst>
                                        </p:cTn>
                                        <p:tgtEl>
                                          <p:spTgt spid="2903100"/>
                                        </p:tgtEl>
                                        <p:attrNameLst>
                                          <p:attrName>style.visibility</p:attrName>
                                        </p:attrNameLst>
                                      </p:cBhvr>
                                      <p:to>
                                        <p:strVal val="visible"/>
                                      </p:to>
                                    </p:set>
                                    <p:animEffect transition="in" filter="wipe(up)">
                                      <p:cBhvr>
                                        <p:cTn id="104" dur="500"/>
                                        <p:tgtEl>
                                          <p:spTgt spid="2903100"/>
                                        </p:tgtEl>
                                      </p:cBhvr>
                                    </p:animEffect>
                                  </p:childTnLst>
                                </p:cTn>
                              </p:par>
                            </p:childTnLst>
                          </p:cTn>
                        </p:par>
                        <p:par>
                          <p:cTn id="105" fill="hold" nodeType="afterGroup">
                            <p:stCondLst>
                              <p:cond delay="10000"/>
                            </p:stCondLst>
                            <p:childTnLst>
                              <p:par>
                                <p:cTn id="106" presetID="22" presetClass="entr" presetSubtype="2"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wipe(right)">
                                      <p:cBhvr>
                                        <p:cTn id="108" dur="500"/>
                                        <p:tgtEl>
                                          <p:spTgt spid="2"/>
                                        </p:tgtEl>
                                      </p:cBhvr>
                                    </p:animEffect>
                                  </p:childTnLst>
                                </p:cTn>
                              </p:par>
                            </p:childTnLst>
                          </p:cTn>
                        </p:par>
                        <p:par>
                          <p:cTn id="109" fill="hold" nodeType="afterGroup">
                            <p:stCondLst>
                              <p:cond delay="10500"/>
                            </p:stCondLst>
                            <p:childTnLst>
                              <p:par>
                                <p:cTn id="110" presetID="1" presetClass="exit" presetSubtype="0" fill="hold" grpId="1" nodeType="afterEffect">
                                  <p:stCondLst>
                                    <p:cond delay="0"/>
                                  </p:stCondLst>
                                  <p:childTnLst>
                                    <p:set>
                                      <p:cBhvr>
                                        <p:cTn id="111" dur="1" fill="hold">
                                          <p:stCondLst>
                                            <p:cond delay="0"/>
                                          </p:stCondLst>
                                        </p:cTn>
                                        <p:tgtEl>
                                          <p:spTgt spid="2903099"/>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2903100"/>
                                        </p:tgtEl>
                                        <p:attrNameLst>
                                          <p:attrName>style.visibility</p:attrName>
                                        </p:attrNameLst>
                                      </p:cBhvr>
                                      <p:to>
                                        <p:strVal val="hidden"/>
                                      </p:to>
                                    </p:set>
                                  </p:childTnLst>
                                </p:cTn>
                              </p:par>
                            </p:childTnLst>
                          </p:cTn>
                        </p:par>
                        <p:par>
                          <p:cTn id="114" fill="hold" nodeType="afterGroup">
                            <p:stCondLst>
                              <p:cond delay="10500"/>
                            </p:stCondLst>
                            <p:childTnLst>
                              <p:par>
                                <p:cTn id="115" presetID="1" presetClass="exit" presetSubtype="0" fill="hold" grpId="1" nodeType="afterEffect">
                                  <p:stCondLst>
                                    <p:cond delay="0"/>
                                  </p:stCondLst>
                                  <p:childTnLst>
                                    <p:set>
                                      <p:cBhvr>
                                        <p:cTn id="116" dur="1" fill="hold">
                                          <p:stCondLst>
                                            <p:cond delay="0"/>
                                          </p:stCondLst>
                                        </p:cTn>
                                        <p:tgtEl>
                                          <p:spTgt spid="2903101"/>
                                        </p:tgtEl>
                                        <p:attrNameLst>
                                          <p:attrName>style.visibility</p:attrName>
                                        </p:attrNameLst>
                                      </p:cBhvr>
                                      <p:to>
                                        <p:strVal val="hidden"/>
                                      </p:to>
                                    </p:set>
                                  </p:childTnLst>
                                </p:cTn>
                              </p:par>
                            </p:childTnLst>
                          </p:cTn>
                        </p:par>
                        <p:par>
                          <p:cTn id="117" fill="hold" nodeType="afterGroup">
                            <p:stCondLst>
                              <p:cond delay="10500"/>
                            </p:stCondLst>
                            <p:childTnLst>
                              <p:par>
                                <p:cTn id="118" presetID="9" presetClass="entr" presetSubtype="0" fill="hold" grpId="0" nodeType="afterEffect">
                                  <p:stCondLst>
                                    <p:cond delay="0"/>
                                  </p:stCondLst>
                                  <p:childTnLst>
                                    <p:set>
                                      <p:cBhvr>
                                        <p:cTn id="119" dur="1" fill="hold">
                                          <p:stCondLst>
                                            <p:cond delay="0"/>
                                          </p:stCondLst>
                                        </p:cTn>
                                        <p:tgtEl>
                                          <p:spTgt spid="2903089"/>
                                        </p:tgtEl>
                                        <p:attrNameLst>
                                          <p:attrName>style.visibility</p:attrName>
                                        </p:attrNameLst>
                                      </p:cBhvr>
                                      <p:to>
                                        <p:strVal val="visible"/>
                                      </p:to>
                                    </p:set>
                                    <p:animEffect transition="in" filter="dissolve">
                                      <p:cBhvr>
                                        <p:cTn id="120" dur="500"/>
                                        <p:tgtEl>
                                          <p:spTgt spid="2903089"/>
                                        </p:tgtEl>
                                      </p:cBhvr>
                                    </p:animEffect>
                                  </p:childTnLst>
                                </p:cTn>
                              </p:par>
                            </p:childTnLst>
                          </p:cTn>
                        </p:par>
                        <p:par>
                          <p:cTn id="121" fill="hold" nodeType="afterGroup">
                            <p:stCondLst>
                              <p:cond delay="11000"/>
                            </p:stCondLst>
                            <p:childTnLst>
                              <p:par>
                                <p:cTn id="122" presetID="22" presetClass="entr" presetSubtype="8" fill="hold" grpId="0" nodeType="afterEffect">
                                  <p:stCondLst>
                                    <p:cond delay="0"/>
                                  </p:stCondLst>
                                  <p:childTnLst>
                                    <p:set>
                                      <p:cBhvr>
                                        <p:cTn id="123" dur="1" fill="hold">
                                          <p:stCondLst>
                                            <p:cond delay="0"/>
                                          </p:stCondLst>
                                        </p:cTn>
                                        <p:tgtEl>
                                          <p:spTgt spid="2903102"/>
                                        </p:tgtEl>
                                        <p:attrNameLst>
                                          <p:attrName>style.visibility</p:attrName>
                                        </p:attrNameLst>
                                      </p:cBhvr>
                                      <p:to>
                                        <p:strVal val="visible"/>
                                      </p:to>
                                    </p:set>
                                    <p:animEffect transition="in" filter="wipe(left)">
                                      <p:cBhvr>
                                        <p:cTn id="124" dur="500"/>
                                        <p:tgtEl>
                                          <p:spTgt spid="2903102"/>
                                        </p:tgtEl>
                                      </p:cBhvr>
                                    </p:animEffect>
                                  </p:childTnLst>
                                </p:cTn>
                              </p:par>
                            </p:childTnLst>
                          </p:cTn>
                        </p:par>
                        <p:par>
                          <p:cTn id="125" fill="hold" nodeType="afterGroup">
                            <p:stCondLst>
                              <p:cond delay="11500"/>
                            </p:stCondLst>
                            <p:childTnLst>
                              <p:par>
                                <p:cTn id="126" presetID="22" presetClass="entr" presetSubtype="1" fill="hold" grpId="0" nodeType="afterEffect">
                                  <p:stCondLst>
                                    <p:cond delay="0"/>
                                  </p:stCondLst>
                                  <p:childTnLst>
                                    <p:set>
                                      <p:cBhvr>
                                        <p:cTn id="127" dur="1" fill="hold">
                                          <p:stCondLst>
                                            <p:cond delay="0"/>
                                          </p:stCondLst>
                                        </p:cTn>
                                        <p:tgtEl>
                                          <p:spTgt spid="2903103"/>
                                        </p:tgtEl>
                                        <p:attrNameLst>
                                          <p:attrName>style.visibility</p:attrName>
                                        </p:attrNameLst>
                                      </p:cBhvr>
                                      <p:to>
                                        <p:strVal val="visible"/>
                                      </p:to>
                                    </p:set>
                                    <p:animEffect transition="in" filter="wipe(up)">
                                      <p:cBhvr>
                                        <p:cTn id="128" dur="500"/>
                                        <p:tgtEl>
                                          <p:spTgt spid="2903103"/>
                                        </p:tgtEl>
                                      </p:cBhvr>
                                    </p:animEffect>
                                  </p:childTnLst>
                                </p:cTn>
                              </p:par>
                            </p:childTnLst>
                          </p:cTn>
                        </p:par>
                        <p:par>
                          <p:cTn id="129" fill="hold" nodeType="afterGroup">
                            <p:stCondLst>
                              <p:cond delay="12000"/>
                            </p:stCondLst>
                            <p:childTnLst>
                              <p:par>
                                <p:cTn id="130" presetID="22" presetClass="entr" presetSubtype="1" fill="hold" grpId="0" nodeType="afterEffect">
                                  <p:stCondLst>
                                    <p:cond delay="0"/>
                                  </p:stCondLst>
                                  <p:childTnLst>
                                    <p:set>
                                      <p:cBhvr>
                                        <p:cTn id="131" dur="1" fill="hold">
                                          <p:stCondLst>
                                            <p:cond delay="0"/>
                                          </p:stCondLst>
                                        </p:cTn>
                                        <p:tgtEl>
                                          <p:spTgt spid="2903104"/>
                                        </p:tgtEl>
                                        <p:attrNameLst>
                                          <p:attrName>style.visibility</p:attrName>
                                        </p:attrNameLst>
                                      </p:cBhvr>
                                      <p:to>
                                        <p:strVal val="visible"/>
                                      </p:to>
                                    </p:set>
                                    <p:animEffect transition="in" filter="wipe(up)">
                                      <p:cBhvr>
                                        <p:cTn id="132" dur="500"/>
                                        <p:tgtEl>
                                          <p:spTgt spid="2903104"/>
                                        </p:tgtEl>
                                      </p:cBhvr>
                                    </p:animEffect>
                                  </p:childTnLst>
                                </p:cTn>
                              </p:par>
                            </p:childTnLst>
                          </p:cTn>
                        </p:par>
                        <p:par>
                          <p:cTn id="133" fill="hold" nodeType="afterGroup">
                            <p:stCondLst>
                              <p:cond delay="12500"/>
                            </p:stCondLst>
                            <p:childTnLst>
                              <p:par>
                                <p:cTn id="134" presetID="22" presetClass="entr" presetSubtype="2" fill="hold" nodeType="after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ipe(right)">
                                      <p:cBhvr>
                                        <p:cTn id="136" dur="500"/>
                                        <p:tgtEl>
                                          <p:spTgt spid="4"/>
                                        </p:tgtEl>
                                      </p:cBhvr>
                                    </p:animEffect>
                                  </p:childTnLst>
                                </p:cTn>
                              </p:par>
                            </p:childTnLst>
                          </p:cTn>
                        </p:par>
                        <p:par>
                          <p:cTn id="137" fill="hold" nodeType="afterGroup">
                            <p:stCondLst>
                              <p:cond delay="13000"/>
                            </p:stCondLst>
                            <p:childTnLst>
                              <p:par>
                                <p:cTn id="138" presetID="1" presetClass="exit" presetSubtype="0" fill="hold" grpId="1" nodeType="afterEffect">
                                  <p:stCondLst>
                                    <p:cond delay="0"/>
                                  </p:stCondLst>
                                  <p:childTnLst>
                                    <p:set>
                                      <p:cBhvr>
                                        <p:cTn id="139" dur="1" fill="hold">
                                          <p:stCondLst>
                                            <p:cond delay="0"/>
                                          </p:stCondLst>
                                        </p:cTn>
                                        <p:tgtEl>
                                          <p:spTgt spid="2903102"/>
                                        </p:tgtEl>
                                        <p:attrNameLst>
                                          <p:attrName>style.visibility</p:attrName>
                                        </p:attrNameLst>
                                      </p:cBhvr>
                                      <p:to>
                                        <p:strVal val="hidden"/>
                                      </p:to>
                                    </p:set>
                                  </p:childTnLst>
                                </p:cTn>
                              </p:par>
                            </p:childTnLst>
                          </p:cTn>
                        </p:par>
                        <p:par>
                          <p:cTn id="140" fill="hold" nodeType="afterGroup">
                            <p:stCondLst>
                              <p:cond delay="13000"/>
                            </p:stCondLst>
                            <p:childTnLst>
                              <p:par>
                                <p:cTn id="141" presetID="1" presetClass="exit" presetSubtype="0" fill="hold" grpId="1" nodeType="afterEffect">
                                  <p:stCondLst>
                                    <p:cond delay="0"/>
                                  </p:stCondLst>
                                  <p:childTnLst>
                                    <p:set>
                                      <p:cBhvr>
                                        <p:cTn id="142" dur="1" fill="hold">
                                          <p:stCondLst>
                                            <p:cond delay="0"/>
                                          </p:stCondLst>
                                        </p:cTn>
                                        <p:tgtEl>
                                          <p:spTgt spid="290310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3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3085" grpId="0" animBg="1"/>
      <p:bldP spid="2903086" grpId="0" animBg="1"/>
      <p:bldP spid="2903087" grpId="0" animBg="1"/>
      <p:bldP spid="2903088" grpId="0" animBg="1"/>
      <p:bldP spid="2903089" grpId="0" animBg="1"/>
      <p:bldP spid="2903090" grpId="0" animBg="1"/>
      <p:bldP spid="2903090" grpId="1" animBg="1"/>
      <p:bldP spid="2903091" grpId="0" animBg="1"/>
      <p:bldP spid="2903091" grpId="1" animBg="1"/>
      <p:bldP spid="2903092" grpId="0" animBg="1"/>
      <p:bldP spid="2903092" grpId="1" animBg="1"/>
      <p:bldP spid="2903093" grpId="0" animBg="1"/>
      <p:bldP spid="2903093" grpId="1" animBg="1"/>
      <p:bldP spid="2903094" grpId="0" animBg="1"/>
      <p:bldP spid="2903094" grpId="1" animBg="1"/>
      <p:bldP spid="2903095" grpId="0" animBg="1"/>
      <p:bldP spid="2903095" grpId="1" animBg="1"/>
      <p:bldP spid="2903096" grpId="0" animBg="1"/>
      <p:bldP spid="2903096" grpId="1" animBg="1"/>
      <p:bldP spid="2903097" grpId="0" animBg="1"/>
      <p:bldP spid="2903097" grpId="1" animBg="1"/>
      <p:bldP spid="2903098" grpId="0" animBg="1"/>
      <p:bldP spid="2903098" grpId="1" animBg="1"/>
      <p:bldP spid="2903099" grpId="0" animBg="1"/>
      <p:bldP spid="2903099" grpId="1" animBg="1"/>
      <p:bldP spid="2903100" grpId="0" animBg="1"/>
      <p:bldP spid="2903100" grpId="1" animBg="1"/>
      <p:bldP spid="2903101" grpId="0" animBg="1"/>
      <p:bldP spid="2903101" grpId="1" animBg="1"/>
      <p:bldP spid="2903102" grpId="0" animBg="1"/>
      <p:bldP spid="2903102" grpId="1" animBg="1"/>
      <p:bldP spid="2903103" grpId="0" animBg="1"/>
      <p:bldP spid="2903103" grpId="1" animBg="1"/>
      <p:bldP spid="2903104" grpId="0" animBg="1"/>
      <p:bldP spid="290310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100357"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100358" name="Group 29"/>
          <p:cNvGrpSpPr>
            <a:grpSpLocks/>
          </p:cNvGrpSpPr>
          <p:nvPr/>
        </p:nvGrpSpPr>
        <p:grpSpPr bwMode="auto">
          <a:xfrm>
            <a:off x="6486525" y="5083175"/>
            <a:ext cx="533400" cy="361950"/>
            <a:chOff x="3504" y="1728"/>
            <a:chExt cx="336" cy="228"/>
          </a:xfrm>
        </p:grpSpPr>
        <p:sp>
          <p:nvSpPr>
            <p:cNvPr id="100432"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33"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59" name="Group 32"/>
          <p:cNvGrpSpPr>
            <a:grpSpLocks/>
          </p:cNvGrpSpPr>
          <p:nvPr/>
        </p:nvGrpSpPr>
        <p:grpSpPr bwMode="auto">
          <a:xfrm>
            <a:off x="5876925" y="3940175"/>
            <a:ext cx="533400" cy="361950"/>
            <a:chOff x="3504" y="1728"/>
            <a:chExt cx="336" cy="228"/>
          </a:xfrm>
        </p:grpSpPr>
        <p:sp>
          <p:nvSpPr>
            <p:cNvPr id="100430"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31"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60" name="Group 35"/>
          <p:cNvGrpSpPr>
            <a:grpSpLocks/>
          </p:cNvGrpSpPr>
          <p:nvPr/>
        </p:nvGrpSpPr>
        <p:grpSpPr bwMode="auto">
          <a:xfrm>
            <a:off x="7096125" y="5083175"/>
            <a:ext cx="533400" cy="361950"/>
            <a:chOff x="3504" y="1728"/>
            <a:chExt cx="336" cy="228"/>
          </a:xfrm>
        </p:grpSpPr>
        <p:sp>
          <p:nvSpPr>
            <p:cNvPr id="100428"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9"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61" name="Group 38"/>
          <p:cNvGrpSpPr>
            <a:grpSpLocks/>
          </p:cNvGrpSpPr>
          <p:nvPr/>
        </p:nvGrpSpPr>
        <p:grpSpPr bwMode="auto">
          <a:xfrm>
            <a:off x="5572125" y="3711575"/>
            <a:ext cx="533400" cy="361950"/>
            <a:chOff x="3504" y="1728"/>
            <a:chExt cx="336" cy="228"/>
          </a:xfrm>
        </p:grpSpPr>
        <p:sp>
          <p:nvSpPr>
            <p:cNvPr id="100426"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7"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62" name="Group 41"/>
          <p:cNvGrpSpPr>
            <a:grpSpLocks/>
          </p:cNvGrpSpPr>
          <p:nvPr/>
        </p:nvGrpSpPr>
        <p:grpSpPr bwMode="auto">
          <a:xfrm>
            <a:off x="6810375" y="4813300"/>
            <a:ext cx="533400" cy="361950"/>
            <a:chOff x="3504" y="1728"/>
            <a:chExt cx="336" cy="228"/>
          </a:xfrm>
        </p:grpSpPr>
        <p:sp>
          <p:nvSpPr>
            <p:cNvPr id="100424"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5"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0363" name="Line 4"/>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4"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5" name="Line 6"/>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6" name="Oval 7"/>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67"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68"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69"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0"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1"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2"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3" name="Oval 14"/>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4" name="Oval 15"/>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5" name="Line 16"/>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6"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7" name="Line 18"/>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8" name="Oval 19"/>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79"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0"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1"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2"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3" name="AutoShape 24"/>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4" name="AutoShape 25"/>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5" name="AutoShape 26"/>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6"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87" name="AutoShape 28"/>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0388"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89"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0"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1"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2"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393"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7" name="Group 65"/>
          <p:cNvGrpSpPr>
            <a:grpSpLocks/>
          </p:cNvGrpSpPr>
          <p:nvPr/>
        </p:nvGrpSpPr>
        <p:grpSpPr bwMode="auto">
          <a:xfrm>
            <a:off x="4197350" y="3336925"/>
            <a:ext cx="1600200" cy="1200150"/>
            <a:chOff x="2256" y="1152"/>
            <a:chExt cx="1008" cy="756"/>
          </a:xfrm>
        </p:grpSpPr>
        <p:sp>
          <p:nvSpPr>
            <p:cNvPr id="100422" name="Line 66"/>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3" name="Picture 67"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68"/>
          <p:cNvGrpSpPr>
            <a:grpSpLocks/>
          </p:cNvGrpSpPr>
          <p:nvPr/>
        </p:nvGrpSpPr>
        <p:grpSpPr bwMode="auto">
          <a:xfrm>
            <a:off x="4818063" y="3948113"/>
            <a:ext cx="1600200" cy="1200150"/>
            <a:chOff x="2256" y="1152"/>
            <a:chExt cx="1008" cy="756"/>
          </a:xfrm>
        </p:grpSpPr>
        <p:sp>
          <p:nvSpPr>
            <p:cNvPr id="100420" name="Line 69"/>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1" name="Picture 70"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71"/>
          <p:cNvGrpSpPr>
            <a:grpSpLocks/>
          </p:cNvGrpSpPr>
          <p:nvPr/>
        </p:nvGrpSpPr>
        <p:grpSpPr bwMode="auto">
          <a:xfrm>
            <a:off x="3587750" y="2795588"/>
            <a:ext cx="1600200" cy="1200150"/>
            <a:chOff x="2256" y="1152"/>
            <a:chExt cx="1008" cy="756"/>
          </a:xfrm>
        </p:grpSpPr>
        <p:sp>
          <p:nvSpPr>
            <p:cNvPr id="100418" name="Line 72"/>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19" name="Picture 73"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0397" name="Picture 7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6187" name="Picture 7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99" name="Oval 76"/>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0" name="Oval 77"/>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1" name="Oval 78"/>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2" name="Oval 79"/>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0403" name="Oval 80"/>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193" name="Line 81"/>
          <p:cNvSpPr>
            <a:spLocks noChangeShapeType="1"/>
          </p:cNvSpPr>
          <p:nvPr/>
        </p:nvSpPr>
        <p:spPr bwMode="auto">
          <a:xfrm flipH="1">
            <a:off x="5584825" y="1347788"/>
            <a:ext cx="669925" cy="8651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4" name="Line 82"/>
          <p:cNvSpPr>
            <a:spLocks noChangeShapeType="1"/>
          </p:cNvSpPr>
          <p:nvPr/>
        </p:nvSpPr>
        <p:spPr bwMode="auto">
          <a:xfrm flipH="1">
            <a:off x="5187950" y="2185988"/>
            <a:ext cx="390525"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5" name="Line 83"/>
          <p:cNvSpPr>
            <a:spLocks noChangeShapeType="1"/>
          </p:cNvSpPr>
          <p:nvPr/>
        </p:nvSpPr>
        <p:spPr bwMode="auto">
          <a:xfrm flipV="1">
            <a:off x="3282950" y="1347788"/>
            <a:ext cx="2971800" cy="1905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6" name="Oval 84"/>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197" name="Oval 85"/>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198" name="Line 86"/>
          <p:cNvSpPr>
            <a:spLocks noChangeShapeType="1"/>
          </p:cNvSpPr>
          <p:nvPr/>
        </p:nvSpPr>
        <p:spPr bwMode="auto">
          <a:xfrm flipV="1">
            <a:off x="3171825" y="1317625"/>
            <a:ext cx="3143250" cy="20034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9" name="Line 87"/>
          <p:cNvSpPr>
            <a:spLocks noChangeShapeType="1"/>
          </p:cNvSpPr>
          <p:nvPr/>
        </p:nvSpPr>
        <p:spPr bwMode="auto">
          <a:xfrm flipH="1">
            <a:off x="5589588" y="1352550"/>
            <a:ext cx="669925" cy="865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0" name="Line 88"/>
          <p:cNvSpPr>
            <a:spLocks noChangeShapeType="1"/>
          </p:cNvSpPr>
          <p:nvPr/>
        </p:nvSpPr>
        <p:spPr bwMode="auto">
          <a:xfrm>
            <a:off x="5557838" y="2201863"/>
            <a:ext cx="252412" cy="1158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1" name="Oval 89"/>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6202" name="Line 90"/>
          <p:cNvSpPr>
            <a:spLocks noChangeShapeType="1"/>
          </p:cNvSpPr>
          <p:nvPr/>
        </p:nvSpPr>
        <p:spPr bwMode="auto">
          <a:xfrm flipV="1">
            <a:off x="3233738" y="1298575"/>
            <a:ext cx="3189287" cy="20145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3" name="Line 91"/>
          <p:cNvSpPr>
            <a:spLocks noChangeShapeType="1"/>
          </p:cNvSpPr>
          <p:nvPr/>
        </p:nvSpPr>
        <p:spPr bwMode="auto">
          <a:xfrm>
            <a:off x="6396038" y="1304925"/>
            <a:ext cx="25400" cy="180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4" name="Line 92"/>
          <p:cNvSpPr>
            <a:spLocks noChangeShapeType="1"/>
          </p:cNvSpPr>
          <p:nvPr/>
        </p:nvSpPr>
        <p:spPr bwMode="auto">
          <a:xfrm>
            <a:off x="6430963" y="3074988"/>
            <a:ext cx="12700" cy="8953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417" name="Text Box 94"/>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Tree>
    <p:extLst>
      <p:ext uri="{BB962C8B-B14F-4D97-AF65-F5344CB8AC3E}">
        <p14:creationId xmlns:p14="http://schemas.microsoft.com/office/powerpoint/2010/main" val="4138952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6187"/>
                                        </p:tgtEl>
                                        <p:attrNameLst>
                                          <p:attrName>style.visibility</p:attrName>
                                        </p:attrNameLst>
                                      </p:cBhvr>
                                      <p:to>
                                        <p:strVal val="visible"/>
                                      </p:to>
                                    </p:set>
                                    <p:animEffect transition="in" filter="dissolve">
                                      <p:cBhvr>
                                        <p:cTn id="7" dur="500"/>
                                        <p:tgtEl>
                                          <p:spTgt spid="29061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6196"/>
                                        </p:tgtEl>
                                        <p:attrNameLst>
                                          <p:attrName>style.visibility</p:attrName>
                                        </p:attrNameLst>
                                      </p:cBhvr>
                                      <p:to>
                                        <p:strVal val="visible"/>
                                      </p:to>
                                    </p:set>
                                    <p:animEffect transition="in" filter="dissolve">
                                      <p:cBhvr>
                                        <p:cTn id="11" dur="500"/>
                                        <p:tgtEl>
                                          <p:spTgt spid="290619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6195"/>
                                        </p:tgtEl>
                                        <p:attrNameLst>
                                          <p:attrName>style.visibility</p:attrName>
                                        </p:attrNameLst>
                                      </p:cBhvr>
                                      <p:to>
                                        <p:strVal val="visible"/>
                                      </p:to>
                                    </p:set>
                                    <p:animEffect transition="in" filter="wipe(left)">
                                      <p:cBhvr>
                                        <p:cTn id="15" dur="500"/>
                                        <p:tgtEl>
                                          <p:spTgt spid="290619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6193"/>
                                        </p:tgtEl>
                                        <p:attrNameLst>
                                          <p:attrName>style.visibility</p:attrName>
                                        </p:attrNameLst>
                                      </p:cBhvr>
                                      <p:to>
                                        <p:strVal val="visible"/>
                                      </p:to>
                                    </p:set>
                                    <p:animEffect transition="in" filter="wipe(up)">
                                      <p:cBhvr>
                                        <p:cTn id="19" dur="500"/>
                                        <p:tgtEl>
                                          <p:spTgt spid="29061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6194"/>
                                        </p:tgtEl>
                                        <p:attrNameLst>
                                          <p:attrName>style.visibility</p:attrName>
                                        </p:attrNameLst>
                                      </p:cBhvr>
                                      <p:to>
                                        <p:strVal val="visible"/>
                                      </p:to>
                                    </p:set>
                                    <p:animEffect transition="in" filter="wipe(up)">
                                      <p:cBhvr>
                                        <p:cTn id="23" dur="500"/>
                                        <p:tgtEl>
                                          <p:spTgt spid="29061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619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61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61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6197"/>
                                        </p:tgtEl>
                                        <p:attrNameLst>
                                          <p:attrName>style.visibility</p:attrName>
                                        </p:attrNameLst>
                                      </p:cBhvr>
                                      <p:to>
                                        <p:strVal val="visible"/>
                                      </p:to>
                                    </p:set>
                                    <p:animEffect transition="in" filter="dissolve">
                                      <p:cBhvr>
                                        <p:cTn id="38" dur="500"/>
                                        <p:tgtEl>
                                          <p:spTgt spid="2906197"/>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6198"/>
                                        </p:tgtEl>
                                        <p:attrNameLst>
                                          <p:attrName>style.visibility</p:attrName>
                                        </p:attrNameLst>
                                      </p:cBhvr>
                                      <p:to>
                                        <p:strVal val="visible"/>
                                      </p:to>
                                    </p:set>
                                    <p:animEffect transition="in" filter="wipe(left)">
                                      <p:cBhvr>
                                        <p:cTn id="42" dur="500"/>
                                        <p:tgtEl>
                                          <p:spTgt spid="2906198"/>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6199"/>
                                        </p:tgtEl>
                                        <p:attrNameLst>
                                          <p:attrName>style.visibility</p:attrName>
                                        </p:attrNameLst>
                                      </p:cBhvr>
                                      <p:to>
                                        <p:strVal val="visible"/>
                                      </p:to>
                                    </p:set>
                                    <p:animEffect transition="in" filter="wipe(up)">
                                      <p:cBhvr>
                                        <p:cTn id="46" dur="500"/>
                                        <p:tgtEl>
                                          <p:spTgt spid="2906199"/>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6200"/>
                                        </p:tgtEl>
                                        <p:attrNameLst>
                                          <p:attrName>style.visibility</p:attrName>
                                        </p:attrNameLst>
                                      </p:cBhvr>
                                      <p:to>
                                        <p:strVal val="visible"/>
                                      </p:to>
                                    </p:set>
                                    <p:animEffect transition="in" filter="wipe(up)">
                                      <p:cBhvr>
                                        <p:cTn id="50" dur="500"/>
                                        <p:tgtEl>
                                          <p:spTgt spid="2906200"/>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right)">
                                      <p:cBhvr>
                                        <p:cTn id="54" dur="500"/>
                                        <p:tgtEl>
                                          <p:spTgt spid="7"/>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619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619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6200"/>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6201"/>
                                        </p:tgtEl>
                                        <p:attrNameLst>
                                          <p:attrName>style.visibility</p:attrName>
                                        </p:attrNameLst>
                                      </p:cBhvr>
                                      <p:to>
                                        <p:strVal val="visible"/>
                                      </p:to>
                                    </p:set>
                                    <p:animEffect transition="in" filter="dissolve">
                                      <p:cBhvr>
                                        <p:cTn id="65" dur="500"/>
                                        <p:tgtEl>
                                          <p:spTgt spid="2906201"/>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6202"/>
                                        </p:tgtEl>
                                        <p:attrNameLst>
                                          <p:attrName>style.visibility</p:attrName>
                                        </p:attrNameLst>
                                      </p:cBhvr>
                                      <p:to>
                                        <p:strVal val="visible"/>
                                      </p:to>
                                    </p:set>
                                    <p:animEffect transition="in" filter="wipe(left)">
                                      <p:cBhvr>
                                        <p:cTn id="69" dur="500"/>
                                        <p:tgtEl>
                                          <p:spTgt spid="2906202"/>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6203"/>
                                        </p:tgtEl>
                                        <p:attrNameLst>
                                          <p:attrName>style.visibility</p:attrName>
                                        </p:attrNameLst>
                                      </p:cBhvr>
                                      <p:to>
                                        <p:strVal val="visible"/>
                                      </p:to>
                                    </p:set>
                                    <p:animEffect transition="in" filter="wipe(up)">
                                      <p:cBhvr>
                                        <p:cTn id="73" dur="500"/>
                                        <p:tgtEl>
                                          <p:spTgt spid="2906203"/>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6204"/>
                                        </p:tgtEl>
                                        <p:attrNameLst>
                                          <p:attrName>style.visibility</p:attrName>
                                        </p:attrNameLst>
                                      </p:cBhvr>
                                      <p:to>
                                        <p:strVal val="visible"/>
                                      </p:to>
                                    </p:set>
                                    <p:animEffect transition="in" filter="wipe(up)">
                                      <p:cBhvr>
                                        <p:cTn id="77" dur="500"/>
                                        <p:tgtEl>
                                          <p:spTgt spid="2906204"/>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620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620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6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93" grpId="0" animBg="1"/>
      <p:bldP spid="2906193" grpId="1" animBg="1"/>
      <p:bldP spid="2906194" grpId="0" animBg="1"/>
      <p:bldP spid="2906194" grpId="1" animBg="1"/>
      <p:bldP spid="2906195" grpId="0" animBg="1"/>
      <p:bldP spid="2906195" grpId="1" animBg="1"/>
      <p:bldP spid="2906196" grpId="0" animBg="1"/>
      <p:bldP spid="2906197" grpId="0" animBg="1"/>
      <p:bldP spid="2906198" grpId="0" animBg="1"/>
      <p:bldP spid="2906198" grpId="1" animBg="1"/>
      <p:bldP spid="2906199" grpId="0" animBg="1"/>
      <p:bldP spid="2906199" grpId="1" animBg="1"/>
      <p:bldP spid="2906200" grpId="0" animBg="1"/>
      <p:bldP spid="2906200" grpId="1" animBg="1"/>
      <p:bldP spid="2906201" grpId="0" animBg="1"/>
      <p:bldP spid="2906202" grpId="0" animBg="1"/>
      <p:bldP spid="2906202" grpId="1" animBg="1"/>
      <p:bldP spid="2906203" grpId="0" animBg="1"/>
      <p:bldP spid="2906203" grpId="1" animBg="1"/>
      <p:bldP spid="2906204" grpId="0" animBg="1"/>
      <p:bldP spid="290620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smtClean="0"/>
              <a:t>Vocabulary Tree</a:t>
            </a:r>
          </a:p>
        </p:txBody>
      </p:sp>
      <p:sp>
        <p:nvSpPr>
          <p:cNvPr id="101381"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101382" name="Group 4"/>
          <p:cNvGrpSpPr>
            <a:grpSpLocks/>
          </p:cNvGrpSpPr>
          <p:nvPr/>
        </p:nvGrpSpPr>
        <p:grpSpPr bwMode="auto">
          <a:xfrm>
            <a:off x="6486525" y="5083175"/>
            <a:ext cx="533400" cy="361950"/>
            <a:chOff x="3504" y="1728"/>
            <a:chExt cx="336" cy="228"/>
          </a:xfrm>
        </p:grpSpPr>
        <p:sp>
          <p:nvSpPr>
            <p:cNvPr id="101480"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81"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3" name="Group 7"/>
          <p:cNvGrpSpPr>
            <a:grpSpLocks/>
          </p:cNvGrpSpPr>
          <p:nvPr/>
        </p:nvGrpSpPr>
        <p:grpSpPr bwMode="auto">
          <a:xfrm>
            <a:off x="5876925" y="3940175"/>
            <a:ext cx="533400" cy="361950"/>
            <a:chOff x="3504" y="1728"/>
            <a:chExt cx="336" cy="228"/>
          </a:xfrm>
        </p:grpSpPr>
        <p:sp>
          <p:nvSpPr>
            <p:cNvPr id="101478"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9"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4" name="Group 10"/>
          <p:cNvGrpSpPr>
            <a:grpSpLocks/>
          </p:cNvGrpSpPr>
          <p:nvPr/>
        </p:nvGrpSpPr>
        <p:grpSpPr bwMode="auto">
          <a:xfrm>
            <a:off x="7096125" y="5083175"/>
            <a:ext cx="533400" cy="361950"/>
            <a:chOff x="3504" y="1728"/>
            <a:chExt cx="336" cy="228"/>
          </a:xfrm>
        </p:grpSpPr>
        <p:sp>
          <p:nvSpPr>
            <p:cNvPr id="101476"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7"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5" name="Group 13"/>
          <p:cNvGrpSpPr>
            <a:grpSpLocks/>
          </p:cNvGrpSpPr>
          <p:nvPr/>
        </p:nvGrpSpPr>
        <p:grpSpPr bwMode="auto">
          <a:xfrm>
            <a:off x="5572125" y="3711575"/>
            <a:ext cx="533400" cy="361950"/>
            <a:chOff x="3504" y="1728"/>
            <a:chExt cx="336" cy="228"/>
          </a:xfrm>
        </p:grpSpPr>
        <p:sp>
          <p:nvSpPr>
            <p:cNvPr id="101474"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5"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6" name="Group 16"/>
          <p:cNvGrpSpPr>
            <a:grpSpLocks/>
          </p:cNvGrpSpPr>
          <p:nvPr/>
        </p:nvGrpSpPr>
        <p:grpSpPr bwMode="auto">
          <a:xfrm>
            <a:off x="6810375" y="4813300"/>
            <a:ext cx="533400" cy="361950"/>
            <a:chOff x="3504" y="1728"/>
            <a:chExt cx="336" cy="228"/>
          </a:xfrm>
        </p:grpSpPr>
        <p:sp>
          <p:nvSpPr>
            <p:cNvPr id="101472"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3"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1387"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88"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89"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0"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1"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2"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3"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4"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5"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6"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7"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8"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399"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0"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1"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2"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3"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4"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5"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6"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7"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8"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09"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0"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1"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1412"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13"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4"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5"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6"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17"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1418" name="Group 50"/>
          <p:cNvGrpSpPr>
            <a:grpSpLocks/>
          </p:cNvGrpSpPr>
          <p:nvPr/>
        </p:nvGrpSpPr>
        <p:grpSpPr bwMode="auto">
          <a:xfrm>
            <a:off x="4197350" y="3336925"/>
            <a:ext cx="1600200" cy="1200150"/>
            <a:chOff x="2256" y="1152"/>
            <a:chExt cx="1008" cy="756"/>
          </a:xfrm>
        </p:grpSpPr>
        <p:sp>
          <p:nvSpPr>
            <p:cNvPr id="101470"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1"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419" name="Group 53"/>
          <p:cNvGrpSpPr>
            <a:grpSpLocks/>
          </p:cNvGrpSpPr>
          <p:nvPr/>
        </p:nvGrpSpPr>
        <p:grpSpPr bwMode="auto">
          <a:xfrm>
            <a:off x="4818063" y="3948113"/>
            <a:ext cx="1600200" cy="1200150"/>
            <a:chOff x="2256" y="1152"/>
            <a:chExt cx="1008" cy="756"/>
          </a:xfrm>
        </p:grpSpPr>
        <p:sp>
          <p:nvSpPr>
            <p:cNvPr id="101468"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9"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420" name="Group 56"/>
          <p:cNvGrpSpPr>
            <a:grpSpLocks/>
          </p:cNvGrpSpPr>
          <p:nvPr/>
        </p:nvGrpSpPr>
        <p:grpSpPr bwMode="auto">
          <a:xfrm>
            <a:off x="3587750" y="2795588"/>
            <a:ext cx="1600200" cy="1200150"/>
            <a:chOff x="2256" y="1152"/>
            <a:chExt cx="1008" cy="756"/>
          </a:xfrm>
        </p:grpSpPr>
        <p:sp>
          <p:nvSpPr>
            <p:cNvPr id="101466"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7"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421"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22"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23"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4"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5"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6"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7"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8" name="Oval 69"/>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29" name="Oval 70"/>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30" name="Oval 74"/>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 name="Group 78"/>
          <p:cNvGrpSpPr>
            <a:grpSpLocks/>
          </p:cNvGrpSpPr>
          <p:nvPr/>
        </p:nvGrpSpPr>
        <p:grpSpPr bwMode="auto">
          <a:xfrm>
            <a:off x="4398963" y="4521200"/>
            <a:ext cx="2667000" cy="1885950"/>
            <a:chOff x="2544" y="2064"/>
            <a:chExt cx="1680" cy="1188"/>
          </a:xfrm>
        </p:grpSpPr>
        <p:sp>
          <p:nvSpPr>
            <p:cNvPr id="101464" name="Line 79"/>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5" name="Picture 80"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81"/>
          <p:cNvGrpSpPr>
            <a:grpSpLocks/>
          </p:cNvGrpSpPr>
          <p:nvPr/>
        </p:nvGrpSpPr>
        <p:grpSpPr bwMode="auto">
          <a:xfrm>
            <a:off x="4052888" y="4243388"/>
            <a:ext cx="2667000" cy="1885950"/>
            <a:chOff x="2544" y="2064"/>
            <a:chExt cx="1680" cy="1188"/>
          </a:xfrm>
        </p:grpSpPr>
        <p:sp>
          <p:nvSpPr>
            <p:cNvPr id="101462" name="Line 82"/>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3" name="Picture 83"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84"/>
          <p:cNvGrpSpPr>
            <a:grpSpLocks/>
          </p:cNvGrpSpPr>
          <p:nvPr/>
        </p:nvGrpSpPr>
        <p:grpSpPr bwMode="auto">
          <a:xfrm>
            <a:off x="3062288" y="4319588"/>
            <a:ext cx="1371600" cy="971550"/>
            <a:chOff x="1920" y="2112"/>
            <a:chExt cx="864" cy="612"/>
          </a:xfrm>
        </p:grpSpPr>
        <p:sp>
          <p:nvSpPr>
            <p:cNvPr id="101460" name="Line 85"/>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1" name="Picture 86"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434" name="Picture 87"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35" name="Picture 8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7225" name="Picture 89"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37" name="Oval 90"/>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38" name="Oval 91"/>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39" name="Oval 92"/>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0" name="Oval 93"/>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1" name="Oval 94"/>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2" name="Oval 95"/>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1443" name="Oval 96"/>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33" name="Line 97"/>
          <p:cNvSpPr>
            <a:spLocks noChangeShapeType="1"/>
          </p:cNvSpPr>
          <p:nvPr/>
        </p:nvSpPr>
        <p:spPr bwMode="auto">
          <a:xfrm flipH="1">
            <a:off x="5597525" y="1352550"/>
            <a:ext cx="669925" cy="865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4" name="Line 98"/>
          <p:cNvSpPr>
            <a:spLocks noChangeShapeType="1"/>
          </p:cNvSpPr>
          <p:nvPr/>
        </p:nvSpPr>
        <p:spPr bwMode="auto">
          <a:xfrm>
            <a:off x="5565775" y="2201863"/>
            <a:ext cx="252413" cy="1158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46" name="Oval 99"/>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36" name="Line 100"/>
          <p:cNvSpPr>
            <a:spLocks noChangeShapeType="1"/>
          </p:cNvSpPr>
          <p:nvPr/>
        </p:nvSpPr>
        <p:spPr bwMode="auto">
          <a:xfrm flipV="1">
            <a:off x="2147888" y="1347788"/>
            <a:ext cx="4119562" cy="25479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7" name="Oval 101"/>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38" name="Line 102"/>
          <p:cNvSpPr>
            <a:spLocks noChangeShapeType="1"/>
          </p:cNvSpPr>
          <p:nvPr/>
        </p:nvSpPr>
        <p:spPr bwMode="auto">
          <a:xfrm flipH="1">
            <a:off x="4394200" y="3332163"/>
            <a:ext cx="1414463" cy="1050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9" name="Oval 103"/>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40" name="Line 104"/>
          <p:cNvSpPr>
            <a:spLocks noChangeShapeType="1"/>
          </p:cNvSpPr>
          <p:nvPr/>
        </p:nvSpPr>
        <p:spPr bwMode="auto">
          <a:xfrm flipV="1">
            <a:off x="2300288" y="1282700"/>
            <a:ext cx="4143375" cy="2844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1" name="Line 105"/>
          <p:cNvSpPr>
            <a:spLocks noChangeShapeType="1"/>
          </p:cNvSpPr>
          <p:nvPr/>
        </p:nvSpPr>
        <p:spPr bwMode="auto">
          <a:xfrm flipH="1">
            <a:off x="6413500" y="1276350"/>
            <a:ext cx="6350" cy="1847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2" name="Line 106"/>
          <p:cNvSpPr>
            <a:spLocks noChangeShapeType="1"/>
          </p:cNvSpPr>
          <p:nvPr/>
        </p:nvSpPr>
        <p:spPr bwMode="auto">
          <a:xfrm>
            <a:off x="6426200" y="3062288"/>
            <a:ext cx="311150" cy="1193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3" name="Oval 107"/>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7244" name="Line 108"/>
          <p:cNvSpPr>
            <a:spLocks noChangeShapeType="1"/>
          </p:cNvSpPr>
          <p:nvPr/>
        </p:nvSpPr>
        <p:spPr bwMode="auto">
          <a:xfrm flipV="1">
            <a:off x="2384425" y="1263650"/>
            <a:ext cx="4098925" cy="25939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5" name="Line 109"/>
          <p:cNvSpPr>
            <a:spLocks noChangeShapeType="1"/>
          </p:cNvSpPr>
          <p:nvPr/>
        </p:nvSpPr>
        <p:spPr bwMode="auto">
          <a:xfrm>
            <a:off x="6491288" y="1268413"/>
            <a:ext cx="898525" cy="27162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6" name="Line 110"/>
          <p:cNvSpPr>
            <a:spLocks noChangeShapeType="1"/>
          </p:cNvSpPr>
          <p:nvPr/>
        </p:nvSpPr>
        <p:spPr bwMode="auto">
          <a:xfrm flipH="1">
            <a:off x="7061200" y="3944938"/>
            <a:ext cx="328613" cy="5445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59" name="Text Box 112"/>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Tree>
    <p:extLst>
      <p:ext uri="{BB962C8B-B14F-4D97-AF65-F5344CB8AC3E}">
        <p14:creationId xmlns:p14="http://schemas.microsoft.com/office/powerpoint/2010/main" val="412367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7225"/>
                                        </p:tgtEl>
                                        <p:attrNameLst>
                                          <p:attrName>style.visibility</p:attrName>
                                        </p:attrNameLst>
                                      </p:cBhvr>
                                      <p:to>
                                        <p:strVal val="visible"/>
                                      </p:to>
                                    </p:set>
                                    <p:animEffect transition="in" filter="dissolve">
                                      <p:cBhvr>
                                        <p:cTn id="7" dur="500"/>
                                        <p:tgtEl>
                                          <p:spTgt spid="290722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7237"/>
                                        </p:tgtEl>
                                        <p:attrNameLst>
                                          <p:attrName>style.visibility</p:attrName>
                                        </p:attrNameLst>
                                      </p:cBhvr>
                                      <p:to>
                                        <p:strVal val="visible"/>
                                      </p:to>
                                    </p:set>
                                    <p:animEffect transition="in" filter="dissolve">
                                      <p:cBhvr>
                                        <p:cTn id="11" dur="500"/>
                                        <p:tgtEl>
                                          <p:spTgt spid="290723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7236"/>
                                        </p:tgtEl>
                                        <p:attrNameLst>
                                          <p:attrName>style.visibility</p:attrName>
                                        </p:attrNameLst>
                                      </p:cBhvr>
                                      <p:to>
                                        <p:strVal val="visible"/>
                                      </p:to>
                                    </p:set>
                                    <p:animEffect transition="in" filter="wipe(left)">
                                      <p:cBhvr>
                                        <p:cTn id="15" dur="500"/>
                                        <p:tgtEl>
                                          <p:spTgt spid="2907236"/>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7233"/>
                                        </p:tgtEl>
                                        <p:attrNameLst>
                                          <p:attrName>style.visibility</p:attrName>
                                        </p:attrNameLst>
                                      </p:cBhvr>
                                      <p:to>
                                        <p:strVal val="visible"/>
                                      </p:to>
                                    </p:set>
                                    <p:animEffect transition="in" filter="wipe(up)">
                                      <p:cBhvr>
                                        <p:cTn id="19" dur="500"/>
                                        <p:tgtEl>
                                          <p:spTgt spid="290723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7234"/>
                                        </p:tgtEl>
                                        <p:attrNameLst>
                                          <p:attrName>style.visibility</p:attrName>
                                        </p:attrNameLst>
                                      </p:cBhvr>
                                      <p:to>
                                        <p:strVal val="visible"/>
                                      </p:to>
                                    </p:set>
                                    <p:animEffect transition="in" filter="wipe(up)">
                                      <p:cBhvr>
                                        <p:cTn id="23" dur="500"/>
                                        <p:tgtEl>
                                          <p:spTgt spid="2907234"/>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907238"/>
                                        </p:tgtEl>
                                        <p:attrNameLst>
                                          <p:attrName>style.visibility</p:attrName>
                                        </p:attrNameLst>
                                      </p:cBhvr>
                                      <p:to>
                                        <p:strVal val="visible"/>
                                      </p:to>
                                    </p:set>
                                    <p:animEffect transition="in" filter="wipe(up)">
                                      <p:cBhvr>
                                        <p:cTn id="27" dur="500"/>
                                        <p:tgtEl>
                                          <p:spTgt spid="2907238"/>
                                        </p:tgtEl>
                                      </p:cBhvr>
                                    </p:animEffect>
                                  </p:childTnLst>
                                </p:cTn>
                              </p:par>
                            </p:childTnLst>
                          </p:cTn>
                        </p:par>
                        <p:par>
                          <p:cTn id="28" fill="hold" nodeType="afterGroup">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nodeType="afterGroup">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290723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072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90723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907233"/>
                                        </p:tgtEl>
                                        <p:attrNameLst>
                                          <p:attrName>style.visibility</p:attrName>
                                        </p:attrNameLst>
                                      </p:cBhvr>
                                      <p:to>
                                        <p:strVal val="hidden"/>
                                      </p:to>
                                    </p:set>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2907239"/>
                                        </p:tgtEl>
                                        <p:attrNameLst>
                                          <p:attrName>style.visibility</p:attrName>
                                        </p:attrNameLst>
                                      </p:cBhvr>
                                      <p:to>
                                        <p:strVal val="visible"/>
                                      </p:to>
                                    </p:set>
                                    <p:animEffect transition="in" filter="dissolve">
                                      <p:cBhvr>
                                        <p:cTn id="44" dur="500"/>
                                        <p:tgtEl>
                                          <p:spTgt spid="2907239"/>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907240"/>
                                        </p:tgtEl>
                                        <p:attrNameLst>
                                          <p:attrName>style.visibility</p:attrName>
                                        </p:attrNameLst>
                                      </p:cBhvr>
                                      <p:to>
                                        <p:strVal val="visible"/>
                                      </p:to>
                                    </p:set>
                                    <p:animEffect transition="in" filter="wipe(left)">
                                      <p:cBhvr>
                                        <p:cTn id="48" dur="500"/>
                                        <p:tgtEl>
                                          <p:spTgt spid="2907240"/>
                                        </p:tgtEl>
                                      </p:cBhvr>
                                    </p:animEffect>
                                  </p:childTnLst>
                                </p:cTn>
                              </p:par>
                            </p:childTnLst>
                          </p:cTn>
                        </p:par>
                        <p:par>
                          <p:cTn id="49" fill="hold" nodeType="afterGroup">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2907241"/>
                                        </p:tgtEl>
                                        <p:attrNameLst>
                                          <p:attrName>style.visibility</p:attrName>
                                        </p:attrNameLst>
                                      </p:cBhvr>
                                      <p:to>
                                        <p:strVal val="visible"/>
                                      </p:to>
                                    </p:set>
                                    <p:animEffect transition="in" filter="wipe(up)">
                                      <p:cBhvr>
                                        <p:cTn id="52" dur="500"/>
                                        <p:tgtEl>
                                          <p:spTgt spid="2907241"/>
                                        </p:tgtEl>
                                      </p:cBhvr>
                                    </p:animEffect>
                                  </p:childTnLst>
                                </p:cTn>
                              </p:par>
                            </p:childTnLst>
                          </p:cTn>
                        </p:par>
                        <p:par>
                          <p:cTn id="53" fill="hold" nodeType="afterGroup">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2907242"/>
                                        </p:tgtEl>
                                        <p:attrNameLst>
                                          <p:attrName>style.visibility</p:attrName>
                                        </p:attrNameLst>
                                      </p:cBhvr>
                                      <p:to>
                                        <p:strVal val="visible"/>
                                      </p:to>
                                    </p:set>
                                    <p:animEffect transition="in" filter="wipe(up)">
                                      <p:cBhvr>
                                        <p:cTn id="56" dur="500"/>
                                        <p:tgtEl>
                                          <p:spTgt spid="2907242"/>
                                        </p:tgtEl>
                                      </p:cBhvr>
                                    </p:animEffect>
                                  </p:childTnLst>
                                </p:cTn>
                              </p:par>
                            </p:childTnLst>
                          </p:cTn>
                        </p:par>
                        <p:par>
                          <p:cTn id="57" fill="hold" nodeType="afterGroup">
                            <p:stCondLst>
                              <p:cond delay="5500"/>
                            </p:stCondLst>
                            <p:childTnLst>
                              <p:par>
                                <p:cTn id="58" presetID="22" presetClass="entr" presetSubtype="2"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right)">
                                      <p:cBhvr>
                                        <p:cTn id="60" dur="500"/>
                                        <p:tgtEl>
                                          <p:spTgt spid="11"/>
                                        </p:tgtEl>
                                      </p:cBhvr>
                                    </p:animEffect>
                                  </p:childTnLst>
                                </p:cTn>
                              </p:par>
                            </p:childTnLst>
                          </p:cTn>
                        </p:par>
                        <p:par>
                          <p:cTn id="61" fill="hold" nodeType="afterGroup">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290724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72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7240"/>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7243"/>
                                        </p:tgtEl>
                                        <p:attrNameLst>
                                          <p:attrName>style.visibility</p:attrName>
                                        </p:attrNameLst>
                                      </p:cBhvr>
                                      <p:to>
                                        <p:strVal val="visible"/>
                                      </p:to>
                                    </p:set>
                                    <p:animEffect transition="in" filter="dissolve">
                                      <p:cBhvr>
                                        <p:cTn id="71" dur="500"/>
                                        <p:tgtEl>
                                          <p:spTgt spid="2907243"/>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7244"/>
                                        </p:tgtEl>
                                        <p:attrNameLst>
                                          <p:attrName>style.visibility</p:attrName>
                                        </p:attrNameLst>
                                      </p:cBhvr>
                                      <p:to>
                                        <p:strVal val="visible"/>
                                      </p:to>
                                    </p:set>
                                    <p:animEffect transition="in" filter="wipe(left)">
                                      <p:cBhvr>
                                        <p:cTn id="75" dur="500"/>
                                        <p:tgtEl>
                                          <p:spTgt spid="2907244"/>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7245"/>
                                        </p:tgtEl>
                                        <p:attrNameLst>
                                          <p:attrName>style.visibility</p:attrName>
                                        </p:attrNameLst>
                                      </p:cBhvr>
                                      <p:to>
                                        <p:strVal val="visible"/>
                                      </p:to>
                                    </p:set>
                                    <p:animEffect transition="in" filter="wipe(up)">
                                      <p:cBhvr>
                                        <p:cTn id="79" dur="500"/>
                                        <p:tgtEl>
                                          <p:spTgt spid="290724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7246"/>
                                        </p:tgtEl>
                                        <p:attrNameLst>
                                          <p:attrName>style.visibility</p:attrName>
                                        </p:attrNameLst>
                                      </p:cBhvr>
                                      <p:to>
                                        <p:strVal val="visible"/>
                                      </p:to>
                                    </p:set>
                                    <p:animEffect transition="in" filter="wipe(up)">
                                      <p:cBhvr>
                                        <p:cTn id="83" dur="500"/>
                                        <p:tgtEl>
                                          <p:spTgt spid="2907246"/>
                                        </p:tgtEl>
                                      </p:cBhvr>
                                    </p:animEffect>
                                  </p:childTnLst>
                                </p:cTn>
                              </p:par>
                            </p:childTnLst>
                          </p:cTn>
                        </p:par>
                        <p:par>
                          <p:cTn id="84" fill="hold" nodeType="afterGroup">
                            <p:stCondLst>
                              <p:cond delay="8000"/>
                            </p:stCondLst>
                            <p:childTnLst>
                              <p:par>
                                <p:cTn id="85" presetID="22" presetClass="entr" presetSubtype="2"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right)">
                                      <p:cBhvr>
                                        <p:cTn id="87" dur="500"/>
                                        <p:tgtEl>
                                          <p:spTgt spid="10"/>
                                        </p:tgtEl>
                                      </p:cBhvr>
                                    </p:animEffect>
                                  </p:childTnLst>
                                </p:cTn>
                              </p:par>
                            </p:childTnLst>
                          </p:cTn>
                        </p:par>
                        <p:par>
                          <p:cTn id="88" fill="hold" nodeType="afterGroup">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29072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90724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907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7233" grpId="0" animBg="1"/>
      <p:bldP spid="2907233" grpId="1" animBg="1"/>
      <p:bldP spid="2907234" grpId="0" animBg="1"/>
      <p:bldP spid="2907234" grpId="1" animBg="1"/>
      <p:bldP spid="2907236" grpId="0" animBg="1"/>
      <p:bldP spid="2907236" grpId="1" animBg="1"/>
      <p:bldP spid="2907237" grpId="0" animBg="1"/>
      <p:bldP spid="2907238" grpId="0" animBg="1"/>
      <p:bldP spid="2907238" grpId="1" animBg="1"/>
      <p:bldP spid="2907239" grpId="0" animBg="1"/>
      <p:bldP spid="2907240" grpId="0" animBg="1"/>
      <p:bldP spid="2907240" grpId="1" animBg="1"/>
      <p:bldP spid="2907241" grpId="0" animBg="1"/>
      <p:bldP spid="2907241" grpId="1" animBg="1"/>
      <p:bldP spid="2907242" grpId="0" animBg="1"/>
      <p:bldP spid="2907242" grpId="1" animBg="1"/>
      <p:bldP spid="2907243" grpId="0" animBg="1"/>
      <p:bldP spid="2907244" grpId="0" animBg="1"/>
      <p:bldP spid="2907244" grpId="1" animBg="1"/>
      <p:bldP spid="2907245" grpId="0" animBg="1"/>
      <p:bldP spid="2907245" grpId="1" animBg="1"/>
      <p:bldP spid="2907246" grpId="0" animBg="1"/>
      <p:bldP spid="290724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dirty="0" smtClean="0"/>
              <a:t>Vocabulary Tree</a:t>
            </a:r>
          </a:p>
        </p:txBody>
      </p:sp>
      <p:sp>
        <p:nvSpPr>
          <p:cNvPr id="102406" name="Rectangle 3"/>
          <p:cNvSpPr>
            <a:spLocks noGrp="1" noChangeArrowheads="1"/>
          </p:cNvSpPr>
          <p:nvPr>
            <p:ph type="body" idx="4294967295"/>
          </p:nvPr>
        </p:nvSpPr>
        <p:spPr/>
        <p:txBody>
          <a:bodyPr/>
          <a:lstStyle/>
          <a:p>
            <a:pPr eaLnBrk="1" hangingPunct="1"/>
            <a:r>
              <a:rPr lang="en-US" dirty="0" smtClean="0"/>
              <a:t>Training: Filling the tree</a:t>
            </a:r>
          </a:p>
        </p:txBody>
      </p:sp>
      <p:grpSp>
        <p:nvGrpSpPr>
          <p:cNvPr id="102407" name="Group 4"/>
          <p:cNvGrpSpPr>
            <a:grpSpLocks/>
          </p:cNvGrpSpPr>
          <p:nvPr/>
        </p:nvGrpSpPr>
        <p:grpSpPr bwMode="auto">
          <a:xfrm>
            <a:off x="6486525" y="5083175"/>
            <a:ext cx="533400" cy="361950"/>
            <a:chOff x="3504" y="1728"/>
            <a:chExt cx="336" cy="228"/>
          </a:xfrm>
        </p:grpSpPr>
        <p:sp>
          <p:nvSpPr>
            <p:cNvPr id="102533"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4"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08" name="Group 7"/>
          <p:cNvGrpSpPr>
            <a:grpSpLocks/>
          </p:cNvGrpSpPr>
          <p:nvPr/>
        </p:nvGrpSpPr>
        <p:grpSpPr bwMode="auto">
          <a:xfrm>
            <a:off x="5876925" y="3940175"/>
            <a:ext cx="533400" cy="361950"/>
            <a:chOff x="3504" y="1728"/>
            <a:chExt cx="336" cy="228"/>
          </a:xfrm>
        </p:grpSpPr>
        <p:sp>
          <p:nvSpPr>
            <p:cNvPr id="102531"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2"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09" name="Group 10"/>
          <p:cNvGrpSpPr>
            <a:grpSpLocks/>
          </p:cNvGrpSpPr>
          <p:nvPr/>
        </p:nvGrpSpPr>
        <p:grpSpPr bwMode="auto">
          <a:xfrm>
            <a:off x="7096125" y="5083175"/>
            <a:ext cx="533400" cy="361950"/>
            <a:chOff x="3504" y="1728"/>
            <a:chExt cx="336" cy="228"/>
          </a:xfrm>
        </p:grpSpPr>
        <p:sp>
          <p:nvSpPr>
            <p:cNvPr id="102529"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0"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10" name="Group 13"/>
          <p:cNvGrpSpPr>
            <a:grpSpLocks/>
          </p:cNvGrpSpPr>
          <p:nvPr/>
        </p:nvGrpSpPr>
        <p:grpSpPr bwMode="auto">
          <a:xfrm>
            <a:off x="5572125" y="3711575"/>
            <a:ext cx="533400" cy="361950"/>
            <a:chOff x="3504" y="1728"/>
            <a:chExt cx="336" cy="228"/>
          </a:xfrm>
        </p:grpSpPr>
        <p:sp>
          <p:nvSpPr>
            <p:cNvPr id="102527"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8"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11" name="Group 16"/>
          <p:cNvGrpSpPr>
            <a:grpSpLocks/>
          </p:cNvGrpSpPr>
          <p:nvPr/>
        </p:nvGrpSpPr>
        <p:grpSpPr bwMode="auto">
          <a:xfrm>
            <a:off x="6810375" y="4813300"/>
            <a:ext cx="533400" cy="361950"/>
            <a:chOff x="3504" y="1728"/>
            <a:chExt cx="336" cy="228"/>
          </a:xfrm>
        </p:grpSpPr>
        <p:sp>
          <p:nvSpPr>
            <p:cNvPr id="102525"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6"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12"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3"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4"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5"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16"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17"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18"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9"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0"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1"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2"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3"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4"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5"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6"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7"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8"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29"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0"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1"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2"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3"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4"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5"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6"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2437"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8"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39"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0"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1"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2"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2443" name="Group 50"/>
          <p:cNvGrpSpPr>
            <a:grpSpLocks/>
          </p:cNvGrpSpPr>
          <p:nvPr/>
        </p:nvGrpSpPr>
        <p:grpSpPr bwMode="auto">
          <a:xfrm>
            <a:off x="4197350" y="3336925"/>
            <a:ext cx="1600200" cy="1200150"/>
            <a:chOff x="2256" y="1152"/>
            <a:chExt cx="1008" cy="756"/>
          </a:xfrm>
        </p:grpSpPr>
        <p:sp>
          <p:nvSpPr>
            <p:cNvPr id="102523"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4"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44" name="Group 53"/>
          <p:cNvGrpSpPr>
            <a:grpSpLocks/>
          </p:cNvGrpSpPr>
          <p:nvPr/>
        </p:nvGrpSpPr>
        <p:grpSpPr bwMode="auto">
          <a:xfrm>
            <a:off x="4818063" y="3948113"/>
            <a:ext cx="1600200" cy="1200150"/>
            <a:chOff x="2256" y="1152"/>
            <a:chExt cx="1008" cy="756"/>
          </a:xfrm>
        </p:grpSpPr>
        <p:sp>
          <p:nvSpPr>
            <p:cNvPr id="102521"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2"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45" name="Group 56"/>
          <p:cNvGrpSpPr>
            <a:grpSpLocks/>
          </p:cNvGrpSpPr>
          <p:nvPr/>
        </p:nvGrpSpPr>
        <p:grpSpPr bwMode="auto">
          <a:xfrm>
            <a:off x="3587750" y="2795588"/>
            <a:ext cx="1600200" cy="1200150"/>
            <a:chOff x="2256" y="1152"/>
            <a:chExt cx="1008" cy="756"/>
          </a:xfrm>
        </p:grpSpPr>
        <p:sp>
          <p:nvSpPr>
            <p:cNvPr id="102519"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0"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46"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7"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8"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49"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0"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1"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2"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3" name="Oval 66"/>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4"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55" name="Oval 68"/>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2456" name="Group 69"/>
          <p:cNvGrpSpPr>
            <a:grpSpLocks/>
          </p:cNvGrpSpPr>
          <p:nvPr/>
        </p:nvGrpSpPr>
        <p:grpSpPr bwMode="auto">
          <a:xfrm>
            <a:off x="4398963" y="4521200"/>
            <a:ext cx="2667000" cy="1885950"/>
            <a:chOff x="2544" y="2064"/>
            <a:chExt cx="1680" cy="1188"/>
          </a:xfrm>
        </p:grpSpPr>
        <p:sp>
          <p:nvSpPr>
            <p:cNvPr id="102517"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8"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57" name="Group 72"/>
          <p:cNvGrpSpPr>
            <a:grpSpLocks/>
          </p:cNvGrpSpPr>
          <p:nvPr/>
        </p:nvGrpSpPr>
        <p:grpSpPr bwMode="auto">
          <a:xfrm>
            <a:off x="4052888" y="4243388"/>
            <a:ext cx="2667000" cy="1885950"/>
            <a:chOff x="2544" y="2064"/>
            <a:chExt cx="1680" cy="1188"/>
          </a:xfrm>
        </p:grpSpPr>
        <p:sp>
          <p:nvSpPr>
            <p:cNvPr id="102515"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6"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58" name="Group 75"/>
          <p:cNvGrpSpPr>
            <a:grpSpLocks/>
          </p:cNvGrpSpPr>
          <p:nvPr/>
        </p:nvGrpSpPr>
        <p:grpSpPr bwMode="auto">
          <a:xfrm>
            <a:off x="3062288" y="4319588"/>
            <a:ext cx="1371600" cy="971550"/>
            <a:chOff x="1920" y="2112"/>
            <a:chExt cx="864" cy="612"/>
          </a:xfrm>
        </p:grpSpPr>
        <p:sp>
          <p:nvSpPr>
            <p:cNvPr id="102513"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4"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59"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0"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1"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2"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3"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4"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5"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6" name="Oval 85"/>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7" name="Oval 86"/>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8"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69" name="Oval 90"/>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0" name="Oval 92"/>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1" name="Oval 94"/>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2" name="Oval 98"/>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2473" name="Picture 10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4" name="Oval 10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5" name="Oval 10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76" name="Oval 10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3" name="Group 106"/>
          <p:cNvGrpSpPr>
            <a:grpSpLocks/>
          </p:cNvGrpSpPr>
          <p:nvPr/>
        </p:nvGrpSpPr>
        <p:grpSpPr bwMode="auto">
          <a:xfrm>
            <a:off x="1612900" y="3881438"/>
            <a:ext cx="2114550" cy="1531937"/>
            <a:chOff x="1010" y="1836"/>
            <a:chExt cx="1332" cy="965"/>
          </a:xfrm>
        </p:grpSpPr>
        <p:sp>
          <p:nvSpPr>
            <p:cNvPr id="102511" name="Line 10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2" name="Picture 10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09"/>
          <p:cNvGrpSpPr>
            <a:grpSpLocks/>
          </p:cNvGrpSpPr>
          <p:nvPr/>
        </p:nvGrpSpPr>
        <p:grpSpPr bwMode="auto">
          <a:xfrm>
            <a:off x="3362325" y="6300788"/>
            <a:ext cx="1176338" cy="865187"/>
            <a:chOff x="1920" y="3187"/>
            <a:chExt cx="741" cy="545"/>
          </a:xfrm>
        </p:grpSpPr>
        <p:sp>
          <p:nvSpPr>
            <p:cNvPr id="102509" name="Line 11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0" name="Picture 11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12"/>
          <p:cNvGrpSpPr>
            <a:grpSpLocks/>
          </p:cNvGrpSpPr>
          <p:nvPr/>
        </p:nvGrpSpPr>
        <p:grpSpPr bwMode="auto">
          <a:xfrm>
            <a:off x="1838325" y="3024188"/>
            <a:ext cx="3657600" cy="2647950"/>
            <a:chOff x="1152" y="1296"/>
            <a:chExt cx="2304" cy="1668"/>
          </a:xfrm>
        </p:grpSpPr>
        <p:sp>
          <p:nvSpPr>
            <p:cNvPr id="102507" name="Line 11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08" name="Picture 11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80" name="Picture 11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1" name="Picture 11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7" name="Picture 11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3" name="Oval 11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4" name="Oval 11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5" name="Oval 12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6" name="Oval 12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7" name="Oval 12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8" name="Oval 123"/>
          <p:cNvSpPr>
            <a:spLocks noChangeArrowheads="1"/>
          </p:cNvSpPr>
          <p:nvPr/>
        </p:nvSpPr>
        <p:spPr bwMode="auto">
          <a:xfrm>
            <a:off x="3209925"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2489" name="Oval 12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85" name="Line 125"/>
          <p:cNvSpPr>
            <a:spLocks noChangeShapeType="1"/>
          </p:cNvSpPr>
          <p:nvPr/>
        </p:nvSpPr>
        <p:spPr bwMode="auto">
          <a:xfrm flipH="1">
            <a:off x="5592763" y="1352550"/>
            <a:ext cx="669925" cy="865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86" name="Line 126"/>
          <p:cNvSpPr>
            <a:spLocks noChangeShapeType="1"/>
          </p:cNvSpPr>
          <p:nvPr/>
        </p:nvSpPr>
        <p:spPr bwMode="auto">
          <a:xfrm flipH="1">
            <a:off x="5194300" y="2166938"/>
            <a:ext cx="390525" cy="6127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92" name="Oval 12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88" name="Line 128"/>
          <p:cNvSpPr>
            <a:spLocks noChangeShapeType="1"/>
          </p:cNvSpPr>
          <p:nvPr/>
        </p:nvSpPr>
        <p:spPr bwMode="auto">
          <a:xfrm flipV="1">
            <a:off x="1247775" y="1347788"/>
            <a:ext cx="5014913" cy="33194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89" name="Oval 12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90" name="Line 130"/>
          <p:cNvSpPr>
            <a:spLocks noChangeShapeType="1"/>
          </p:cNvSpPr>
          <p:nvPr/>
        </p:nvSpPr>
        <p:spPr bwMode="auto">
          <a:xfrm flipH="1">
            <a:off x="3779838" y="2798763"/>
            <a:ext cx="1414462" cy="1050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1" name="Oval 13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92" name="Line 132"/>
          <p:cNvSpPr>
            <a:spLocks noChangeShapeType="1"/>
          </p:cNvSpPr>
          <p:nvPr/>
        </p:nvSpPr>
        <p:spPr bwMode="auto">
          <a:xfrm flipV="1">
            <a:off x="1047750" y="1366838"/>
            <a:ext cx="5241925" cy="33893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3" name="Line 133"/>
          <p:cNvSpPr>
            <a:spLocks noChangeShapeType="1"/>
          </p:cNvSpPr>
          <p:nvPr/>
        </p:nvSpPr>
        <p:spPr bwMode="auto">
          <a:xfrm flipH="1">
            <a:off x="5532438" y="1368425"/>
            <a:ext cx="735012" cy="889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4" name="Line 134"/>
          <p:cNvSpPr>
            <a:spLocks noChangeShapeType="1"/>
          </p:cNvSpPr>
          <p:nvPr/>
        </p:nvSpPr>
        <p:spPr bwMode="auto">
          <a:xfrm flipH="1">
            <a:off x="5532438" y="2205038"/>
            <a:ext cx="3175" cy="8699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5" name="Oval 135"/>
          <p:cNvSpPr>
            <a:spLocks noChangeArrowheads="1"/>
          </p:cNvSpPr>
          <p:nvPr/>
        </p:nvSpPr>
        <p:spPr bwMode="auto">
          <a:xfrm>
            <a:off x="1038225" y="4433888"/>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8296" name="Line 136"/>
          <p:cNvSpPr>
            <a:spLocks noChangeShapeType="1"/>
          </p:cNvSpPr>
          <p:nvPr/>
        </p:nvSpPr>
        <p:spPr bwMode="auto">
          <a:xfrm flipV="1">
            <a:off x="1084263" y="1263650"/>
            <a:ext cx="5394325" cy="3317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7" name="Line 137"/>
          <p:cNvSpPr>
            <a:spLocks noChangeShapeType="1"/>
          </p:cNvSpPr>
          <p:nvPr/>
        </p:nvSpPr>
        <p:spPr bwMode="auto">
          <a:xfrm>
            <a:off x="6486525" y="1268413"/>
            <a:ext cx="898525" cy="27162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8" name="Line 138"/>
          <p:cNvSpPr>
            <a:spLocks noChangeShapeType="1"/>
          </p:cNvSpPr>
          <p:nvPr/>
        </p:nvSpPr>
        <p:spPr bwMode="auto">
          <a:xfrm flipH="1">
            <a:off x="7056438" y="3944938"/>
            <a:ext cx="328612" cy="5445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9" name="Line 139"/>
          <p:cNvSpPr>
            <a:spLocks noChangeShapeType="1"/>
          </p:cNvSpPr>
          <p:nvPr/>
        </p:nvSpPr>
        <p:spPr bwMode="auto">
          <a:xfrm flipH="1">
            <a:off x="4581525" y="4471988"/>
            <a:ext cx="2514600" cy="18399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506" name="Text Box 141"/>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2" name="Rounded Rectangle 1"/>
          <p:cNvSpPr/>
          <p:nvPr/>
        </p:nvSpPr>
        <p:spPr>
          <a:xfrm>
            <a:off x="6743700" y="152400"/>
            <a:ext cx="2247900" cy="1295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What is the benefit of this tree-based approach?</a:t>
            </a:r>
            <a:endParaRPr lang="en-US" dirty="0"/>
          </a:p>
        </p:txBody>
      </p:sp>
    </p:spTree>
    <p:extLst>
      <p:ext uri="{BB962C8B-B14F-4D97-AF65-F5344CB8AC3E}">
        <p14:creationId xmlns:p14="http://schemas.microsoft.com/office/powerpoint/2010/main" val="1829593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8277"/>
                                        </p:tgtEl>
                                        <p:attrNameLst>
                                          <p:attrName>style.visibility</p:attrName>
                                        </p:attrNameLst>
                                      </p:cBhvr>
                                      <p:to>
                                        <p:strVal val="visible"/>
                                      </p:to>
                                    </p:set>
                                    <p:animEffect transition="in" filter="dissolve">
                                      <p:cBhvr>
                                        <p:cTn id="7" dur="500"/>
                                        <p:tgtEl>
                                          <p:spTgt spid="290827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8291"/>
                                        </p:tgtEl>
                                        <p:attrNameLst>
                                          <p:attrName>style.visibility</p:attrName>
                                        </p:attrNameLst>
                                      </p:cBhvr>
                                      <p:to>
                                        <p:strVal val="visible"/>
                                      </p:to>
                                    </p:set>
                                    <p:animEffect transition="in" filter="dissolve">
                                      <p:cBhvr>
                                        <p:cTn id="11" dur="500"/>
                                        <p:tgtEl>
                                          <p:spTgt spid="290829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8292"/>
                                        </p:tgtEl>
                                        <p:attrNameLst>
                                          <p:attrName>style.visibility</p:attrName>
                                        </p:attrNameLst>
                                      </p:cBhvr>
                                      <p:to>
                                        <p:strVal val="visible"/>
                                      </p:to>
                                    </p:set>
                                    <p:animEffect transition="in" filter="wipe(left)">
                                      <p:cBhvr>
                                        <p:cTn id="15" dur="500"/>
                                        <p:tgtEl>
                                          <p:spTgt spid="290829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8293"/>
                                        </p:tgtEl>
                                        <p:attrNameLst>
                                          <p:attrName>style.visibility</p:attrName>
                                        </p:attrNameLst>
                                      </p:cBhvr>
                                      <p:to>
                                        <p:strVal val="visible"/>
                                      </p:to>
                                    </p:set>
                                    <p:animEffect transition="in" filter="wipe(up)">
                                      <p:cBhvr>
                                        <p:cTn id="19" dur="500"/>
                                        <p:tgtEl>
                                          <p:spTgt spid="29082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8294"/>
                                        </p:tgtEl>
                                        <p:attrNameLst>
                                          <p:attrName>style.visibility</p:attrName>
                                        </p:attrNameLst>
                                      </p:cBhvr>
                                      <p:to>
                                        <p:strVal val="visible"/>
                                      </p:to>
                                    </p:set>
                                    <p:animEffect transition="in" filter="wipe(up)">
                                      <p:cBhvr>
                                        <p:cTn id="23" dur="500"/>
                                        <p:tgtEl>
                                          <p:spTgt spid="29082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82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82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82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8295"/>
                                        </p:tgtEl>
                                        <p:attrNameLst>
                                          <p:attrName>style.visibility</p:attrName>
                                        </p:attrNameLst>
                                      </p:cBhvr>
                                      <p:to>
                                        <p:strVal val="visible"/>
                                      </p:to>
                                    </p:set>
                                    <p:animEffect transition="in" filter="dissolve">
                                      <p:cBhvr>
                                        <p:cTn id="38" dur="500"/>
                                        <p:tgtEl>
                                          <p:spTgt spid="290829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8296"/>
                                        </p:tgtEl>
                                        <p:attrNameLst>
                                          <p:attrName>style.visibility</p:attrName>
                                        </p:attrNameLst>
                                      </p:cBhvr>
                                      <p:to>
                                        <p:strVal val="visible"/>
                                      </p:to>
                                    </p:set>
                                    <p:animEffect transition="in" filter="wipe(left)">
                                      <p:cBhvr>
                                        <p:cTn id="42" dur="500"/>
                                        <p:tgtEl>
                                          <p:spTgt spid="2908296"/>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8297"/>
                                        </p:tgtEl>
                                        <p:attrNameLst>
                                          <p:attrName>style.visibility</p:attrName>
                                        </p:attrNameLst>
                                      </p:cBhvr>
                                      <p:to>
                                        <p:strVal val="visible"/>
                                      </p:to>
                                    </p:set>
                                    <p:animEffect transition="in" filter="wipe(up)">
                                      <p:cBhvr>
                                        <p:cTn id="46" dur="500"/>
                                        <p:tgtEl>
                                          <p:spTgt spid="2908297"/>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8298"/>
                                        </p:tgtEl>
                                        <p:attrNameLst>
                                          <p:attrName>style.visibility</p:attrName>
                                        </p:attrNameLst>
                                      </p:cBhvr>
                                      <p:to>
                                        <p:strVal val="visible"/>
                                      </p:to>
                                    </p:set>
                                    <p:animEffect transition="in" filter="wipe(up)">
                                      <p:cBhvr>
                                        <p:cTn id="50" dur="500"/>
                                        <p:tgtEl>
                                          <p:spTgt spid="2908298"/>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2908299"/>
                                        </p:tgtEl>
                                        <p:attrNameLst>
                                          <p:attrName>style.visibility</p:attrName>
                                        </p:attrNameLst>
                                      </p:cBhvr>
                                      <p:to>
                                        <p:strVal val="visible"/>
                                      </p:to>
                                    </p:set>
                                    <p:animEffect transition="in" filter="wipe(up)">
                                      <p:cBhvr>
                                        <p:cTn id="54" dur="500"/>
                                        <p:tgtEl>
                                          <p:spTgt spid="2908299"/>
                                        </p:tgtEl>
                                      </p:cBhvr>
                                    </p:animEffect>
                                  </p:childTnLst>
                                </p:cTn>
                              </p:par>
                            </p:childTnLst>
                          </p:cTn>
                        </p:par>
                        <p:par>
                          <p:cTn id="55" fill="hold" nodeType="afterGroup">
                            <p:stCondLst>
                              <p:cond delay="5500"/>
                            </p:stCondLst>
                            <p:childTnLst>
                              <p:par>
                                <p:cTn id="56" presetID="22" presetClass="entr" presetSubtype="2"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par>
                          <p:cTn id="59" fill="hold" nodeType="afterGroup">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290829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90829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82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8299"/>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8289"/>
                                        </p:tgtEl>
                                        <p:attrNameLst>
                                          <p:attrName>style.visibility</p:attrName>
                                        </p:attrNameLst>
                                      </p:cBhvr>
                                      <p:to>
                                        <p:strVal val="visible"/>
                                      </p:to>
                                    </p:set>
                                    <p:animEffect transition="in" filter="dissolve">
                                      <p:cBhvr>
                                        <p:cTn id="71" dur="500"/>
                                        <p:tgtEl>
                                          <p:spTgt spid="2908289"/>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8288"/>
                                        </p:tgtEl>
                                        <p:attrNameLst>
                                          <p:attrName>style.visibility</p:attrName>
                                        </p:attrNameLst>
                                      </p:cBhvr>
                                      <p:to>
                                        <p:strVal val="visible"/>
                                      </p:to>
                                    </p:set>
                                    <p:animEffect transition="in" filter="wipe(left)">
                                      <p:cBhvr>
                                        <p:cTn id="75" dur="500"/>
                                        <p:tgtEl>
                                          <p:spTgt spid="2908288"/>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8285"/>
                                        </p:tgtEl>
                                        <p:attrNameLst>
                                          <p:attrName>style.visibility</p:attrName>
                                        </p:attrNameLst>
                                      </p:cBhvr>
                                      <p:to>
                                        <p:strVal val="visible"/>
                                      </p:to>
                                    </p:set>
                                    <p:animEffect transition="in" filter="wipe(up)">
                                      <p:cBhvr>
                                        <p:cTn id="79" dur="500"/>
                                        <p:tgtEl>
                                          <p:spTgt spid="290828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8286"/>
                                        </p:tgtEl>
                                        <p:attrNameLst>
                                          <p:attrName>style.visibility</p:attrName>
                                        </p:attrNameLst>
                                      </p:cBhvr>
                                      <p:to>
                                        <p:strVal val="visible"/>
                                      </p:to>
                                    </p:set>
                                    <p:animEffect transition="in" filter="wipe(up)">
                                      <p:cBhvr>
                                        <p:cTn id="83" dur="500"/>
                                        <p:tgtEl>
                                          <p:spTgt spid="2908286"/>
                                        </p:tgtEl>
                                      </p:cBhvr>
                                    </p:animEffect>
                                  </p:childTnLst>
                                </p:cTn>
                              </p:par>
                            </p:childTnLst>
                          </p:cTn>
                        </p:par>
                        <p:par>
                          <p:cTn id="84" fill="hold" nodeType="afterGroup">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908290"/>
                                        </p:tgtEl>
                                        <p:attrNameLst>
                                          <p:attrName>style.visibility</p:attrName>
                                        </p:attrNameLst>
                                      </p:cBhvr>
                                      <p:to>
                                        <p:strVal val="visible"/>
                                      </p:to>
                                    </p:set>
                                    <p:animEffect transition="in" filter="wipe(up)">
                                      <p:cBhvr>
                                        <p:cTn id="87" dur="500"/>
                                        <p:tgtEl>
                                          <p:spTgt spid="2908290"/>
                                        </p:tgtEl>
                                      </p:cBhvr>
                                    </p:animEffect>
                                  </p:childTnLst>
                                </p:cTn>
                              </p:par>
                            </p:childTnLst>
                          </p:cTn>
                        </p:par>
                        <p:par>
                          <p:cTn id="88" fill="hold" nodeType="afterGroup">
                            <p:stCondLst>
                              <p:cond delay="8500"/>
                            </p:stCondLst>
                            <p:childTnLst>
                              <p:par>
                                <p:cTn id="89" presetID="22" presetClass="entr" presetSubtype="1"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up)">
                                      <p:cBhvr>
                                        <p:cTn id="91" dur="500"/>
                                        <p:tgtEl>
                                          <p:spTgt spid="13"/>
                                        </p:tgtEl>
                                      </p:cBhvr>
                                    </p:animEffect>
                                  </p:childTnLst>
                                </p:cTn>
                              </p:par>
                            </p:childTnLst>
                          </p:cTn>
                        </p:par>
                        <p:par>
                          <p:cTn id="92" fill="hold" nodeType="afterGroup">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290828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90828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0828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90829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85" grpId="0" animBg="1"/>
      <p:bldP spid="2908285" grpId="1" animBg="1"/>
      <p:bldP spid="2908286" grpId="0" animBg="1"/>
      <p:bldP spid="2908286" grpId="1" animBg="1"/>
      <p:bldP spid="2908288" grpId="0" animBg="1"/>
      <p:bldP spid="2908288" grpId="1" animBg="1"/>
      <p:bldP spid="2908289" grpId="0" animBg="1"/>
      <p:bldP spid="2908290" grpId="0" animBg="1"/>
      <p:bldP spid="2908290" grpId="1" animBg="1"/>
      <p:bldP spid="2908291" grpId="0" animBg="1"/>
      <p:bldP spid="2908292" grpId="0" animBg="1"/>
      <p:bldP spid="2908292" grpId="1" animBg="1"/>
      <p:bldP spid="2908293" grpId="0" animBg="1"/>
      <p:bldP spid="2908293" grpId="1" animBg="1"/>
      <p:bldP spid="2908294" grpId="0" animBg="1"/>
      <p:bldP spid="2908294" grpId="1" animBg="1"/>
      <p:bldP spid="2908295" grpId="0" animBg="1"/>
      <p:bldP spid="2908296" grpId="0" animBg="1"/>
      <p:bldP spid="2908296" grpId="1" animBg="1"/>
      <p:bldP spid="2908297" grpId="0" animBg="1"/>
      <p:bldP spid="2908297" grpId="1" animBg="1"/>
      <p:bldP spid="2908298" grpId="0" animBg="1"/>
      <p:bldP spid="2908298" grpId="1" animBg="1"/>
      <p:bldP spid="2908299" grpId="0" animBg="1"/>
      <p:bldP spid="2908299" grpId="1"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3" name="Rectangle 2"/>
          <p:cNvSpPr>
            <a:spLocks noGrp="1" noChangeArrowheads="1"/>
          </p:cNvSpPr>
          <p:nvPr>
            <p:ph type="title" idx="4294967295"/>
          </p:nvPr>
        </p:nvSpPr>
        <p:spPr>
          <a:xfrm>
            <a:off x="457200" y="381000"/>
            <a:ext cx="8686800" cy="609600"/>
          </a:xfrm>
        </p:spPr>
        <p:txBody>
          <a:bodyPr>
            <a:normAutofit fontScale="90000"/>
          </a:bodyPr>
          <a:lstStyle/>
          <a:p>
            <a:pPr eaLnBrk="1" hangingPunct="1"/>
            <a:r>
              <a:rPr lang="en-US" dirty="0" smtClean="0"/>
              <a:t>Vocabulary Tree</a:t>
            </a:r>
          </a:p>
        </p:txBody>
      </p:sp>
      <p:sp>
        <p:nvSpPr>
          <p:cNvPr id="104454" name="Rectangle 3"/>
          <p:cNvSpPr>
            <a:spLocks noGrp="1" noChangeArrowheads="1"/>
          </p:cNvSpPr>
          <p:nvPr>
            <p:ph type="body" idx="4294967295"/>
          </p:nvPr>
        </p:nvSpPr>
        <p:spPr/>
        <p:txBody>
          <a:bodyPr/>
          <a:lstStyle/>
          <a:p>
            <a:pPr eaLnBrk="1" hangingPunct="1"/>
            <a:r>
              <a:rPr lang="en-US" smtClean="0"/>
              <a:t>Recognition</a:t>
            </a:r>
          </a:p>
        </p:txBody>
      </p:sp>
      <p:grpSp>
        <p:nvGrpSpPr>
          <p:cNvPr id="104455" name="Group 4"/>
          <p:cNvGrpSpPr>
            <a:grpSpLocks/>
          </p:cNvGrpSpPr>
          <p:nvPr/>
        </p:nvGrpSpPr>
        <p:grpSpPr bwMode="auto">
          <a:xfrm>
            <a:off x="6486525" y="5083175"/>
            <a:ext cx="533400" cy="361950"/>
            <a:chOff x="3504" y="1728"/>
            <a:chExt cx="336" cy="228"/>
          </a:xfrm>
        </p:grpSpPr>
        <p:sp>
          <p:nvSpPr>
            <p:cNvPr id="104619"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20"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6" name="Group 7"/>
          <p:cNvGrpSpPr>
            <a:grpSpLocks/>
          </p:cNvGrpSpPr>
          <p:nvPr/>
        </p:nvGrpSpPr>
        <p:grpSpPr bwMode="auto">
          <a:xfrm>
            <a:off x="5876925" y="3940175"/>
            <a:ext cx="533400" cy="361950"/>
            <a:chOff x="3504" y="1728"/>
            <a:chExt cx="336" cy="228"/>
          </a:xfrm>
        </p:grpSpPr>
        <p:sp>
          <p:nvSpPr>
            <p:cNvPr id="104617"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8"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7" name="Group 10"/>
          <p:cNvGrpSpPr>
            <a:grpSpLocks/>
          </p:cNvGrpSpPr>
          <p:nvPr/>
        </p:nvGrpSpPr>
        <p:grpSpPr bwMode="auto">
          <a:xfrm>
            <a:off x="7096125" y="5083175"/>
            <a:ext cx="533400" cy="361950"/>
            <a:chOff x="3504" y="1728"/>
            <a:chExt cx="336" cy="228"/>
          </a:xfrm>
        </p:grpSpPr>
        <p:sp>
          <p:nvSpPr>
            <p:cNvPr id="104615"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6"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8" name="Group 13"/>
          <p:cNvGrpSpPr>
            <a:grpSpLocks/>
          </p:cNvGrpSpPr>
          <p:nvPr/>
        </p:nvGrpSpPr>
        <p:grpSpPr bwMode="auto">
          <a:xfrm>
            <a:off x="5572125" y="3711575"/>
            <a:ext cx="533400" cy="361950"/>
            <a:chOff x="3504" y="1728"/>
            <a:chExt cx="336" cy="228"/>
          </a:xfrm>
        </p:grpSpPr>
        <p:sp>
          <p:nvSpPr>
            <p:cNvPr id="104613"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4"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9" name="Group 16"/>
          <p:cNvGrpSpPr>
            <a:grpSpLocks/>
          </p:cNvGrpSpPr>
          <p:nvPr/>
        </p:nvGrpSpPr>
        <p:grpSpPr bwMode="auto">
          <a:xfrm>
            <a:off x="6810375" y="4813300"/>
            <a:ext cx="533400" cy="361950"/>
            <a:chOff x="3504" y="1728"/>
            <a:chExt cx="336" cy="228"/>
          </a:xfrm>
        </p:grpSpPr>
        <p:sp>
          <p:nvSpPr>
            <p:cNvPr id="104611"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2"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60" name="Line 19"/>
          <p:cNvSpPr>
            <a:spLocks noChangeShapeType="1"/>
          </p:cNvSpPr>
          <p:nvPr/>
        </p:nvSpPr>
        <p:spPr bwMode="auto">
          <a:xfrm flipV="1">
            <a:off x="7043738"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1"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2" name="Line 21"/>
          <p:cNvSpPr>
            <a:spLocks noChangeShapeType="1"/>
          </p:cNvSpPr>
          <p:nvPr/>
        </p:nvSpPr>
        <p:spPr bwMode="auto">
          <a:xfrm>
            <a:off x="7391400" y="40497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3" name="Oval 22"/>
          <p:cNvSpPr>
            <a:spLocks noChangeArrowheads="1"/>
          </p:cNvSpPr>
          <p:nvPr/>
        </p:nvSpPr>
        <p:spPr bwMode="auto">
          <a:xfrm>
            <a:off x="7239000" y="46593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64"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65"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66"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7"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8"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9"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0" name="Oval 29"/>
          <p:cNvSpPr>
            <a:spLocks noChangeArrowheads="1"/>
          </p:cNvSpPr>
          <p:nvPr/>
        </p:nvSpPr>
        <p:spPr bwMode="auto">
          <a:xfrm>
            <a:off x="6629400" y="40878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1" name="Oval 30"/>
          <p:cNvSpPr>
            <a:spLocks noChangeArrowheads="1"/>
          </p:cNvSpPr>
          <p:nvPr/>
        </p:nvSpPr>
        <p:spPr bwMode="auto">
          <a:xfrm>
            <a:off x="6019800" y="34782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2" name="Line 31"/>
          <p:cNvSpPr>
            <a:spLocks noChangeShapeType="1"/>
          </p:cNvSpPr>
          <p:nvPr/>
        </p:nvSpPr>
        <p:spPr bwMode="auto">
          <a:xfrm flipV="1">
            <a:off x="5214938"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3"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4" name="Line 33"/>
          <p:cNvSpPr>
            <a:spLocks noChangeShapeType="1"/>
          </p:cNvSpPr>
          <p:nvPr/>
        </p:nvSpPr>
        <p:spPr bwMode="auto">
          <a:xfrm>
            <a:off x="5562600" y="22590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5" name="Oval 34"/>
          <p:cNvSpPr>
            <a:spLocks noChangeArrowheads="1"/>
          </p:cNvSpPr>
          <p:nvPr/>
        </p:nvSpPr>
        <p:spPr bwMode="auto">
          <a:xfrm>
            <a:off x="5410200" y="28686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6"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77"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8"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9"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80" name="AutoShape 39"/>
          <p:cNvSpPr>
            <a:spLocks noChangeAspect="1" noChangeArrowheads="1"/>
          </p:cNvSpPr>
          <p:nvPr/>
        </p:nvSpPr>
        <p:spPr bwMode="auto">
          <a:xfrm>
            <a:off x="6134100" y="1028700"/>
            <a:ext cx="569913" cy="571500"/>
          </a:xfrm>
          <a:prstGeom prst="diamond">
            <a:avLst/>
          </a:prstGeom>
          <a:solidFill>
            <a:schemeClr val="bg2"/>
          </a:solidFill>
          <a:ln w="9525">
            <a:solidFill>
              <a:schemeClr val="bg2"/>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1" name="AutoShape 40"/>
          <p:cNvSpPr>
            <a:spLocks noChangeAspect="1" noChangeArrowheads="1"/>
          </p:cNvSpPr>
          <p:nvPr/>
        </p:nvSpPr>
        <p:spPr bwMode="auto">
          <a:xfrm>
            <a:off x="5105400" y="2601913"/>
            <a:ext cx="244475" cy="244475"/>
          </a:xfrm>
          <a:prstGeom prst="flowChartConnector">
            <a:avLst/>
          </a:prstGeom>
          <a:solidFill>
            <a:srgbClr val="0000FF"/>
          </a:solidFill>
          <a:ln w="9525">
            <a:solidFill>
              <a:srgbClr val="0000FF"/>
            </a:solidFill>
            <a:round/>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2" name="AutoShape 41"/>
          <p:cNvSpPr>
            <a:spLocks noChangeAspect="1" noChangeArrowheads="1"/>
          </p:cNvSpPr>
          <p:nvPr/>
        </p:nvSpPr>
        <p:spPr bwMode="auto">
          <a:xfrm>
            <a:off x="5334000" y="19923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3"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4" name="AutoShape 43"/>
          <p:cNvSpPr>
            <a:spLocks noChangeAspect="1" noChangeArrowheads="1"/>
          </p:cNvSpPr>
          <p:nvPr/>
        </p:nvSpPr>
        <p:spPr bwMode="auto">
          <a:xfrm>
            <a:off x="7162800" y="3744913"/>
            <a:ext cx="406400" cy="407987"/>
          </a:xfrm>
          <a:prstGeom prst="octagon">
            <a:avLst>
              <a:gd name="adj" fmla="val 29287"/>
            </a:avLst>
          </a:prstGeom>
          <a:solidFill>
            <a:srgbClr val="008000"/>
          </a:solidFill>
          <a:ln w="9525">
            <a:solidFill>
              <a:srgbClr val="008000"/>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485"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86"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7"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8" name="Oval 47"/>
          <p:cNvSpPr>
            <a:spLocks noChangeArrowheads="1"/>
          </p:cNvSpPr>
          <p:nvPr/>
        </p:nvSpPr>
        <p:spPr bwMode="auto">
          <a:xfrm>
            <a:off x="3919538" y="26114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89"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0"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4491" name="Group 50"/>
          <p:cNvGrpSpPr>
            <a:grpSpLocks/>
          </p:cNvGrpSpPr>
          <p:nvPr/>
        </p:nvGrpSpPr>
        <p:grpSpPr bwMode="auto">
          <a:xfrm>
            <a:off x="4197350" y="3336925"/>
            <a:ext cx="1600200" cy="1200150"/>
            <a:chOff x="2256" y="1152"/>
            <a:chExt cx="1008" cy="756"/>
          </a:xfrm>
        </p:grpSpPr>
        <p:sp>
          <p:nvSpPr>
            <p:cNvPr id="104609"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0"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92" name="Group 53"/>
          <p:cNvGrpSpPr>
            <a:grpSpLocks/>
          </p:cNvGrpSpPr>
          <p:nvPr/>
        </p:nvGrpSpPr>
        <p:grpSpPr bwMode="auto">
          <a:xfrm>
            <a:off x="4818063" y="3948113"/>
            <a:ext cx="1600200" cy="1200150"/>
            <a:chOff x="2256" y="1152"/>
            <a:chExt cx="1008" cy="756"/>
          </a:xfrm>
        </p:grpSpPr>
        <p:sp>
          <p:nvSpPr>
            <p:cNvPr id="104607"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8"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93" name="Group 56"/>
          <p:cNvGrpSpPr>
            <a:grpSpLocks/>
          </p:cNvGrpSpPr>
          <p:nvPr/>
        </p:nvGrpSpPr>
        <p:grpSpPr bwMode="auto">
          <a:xfrm>
            <a:off x="3587750" y="2795588"/>
            <a:ext cx="1600200" cy="1200150"/>
            <a:chOff x="2256" y="1152"/>
            <a:chExt cx="1008" cy="756"/>
          </a:xfrm>
        </p:grpSpPr>
        <p:sp>
          <p:nvSpPr>
            <p:cNvPr id="104605"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6"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494"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95"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96"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7" name="Oval 62"/>
          <p:cNvSpPr>
            <a:spLocks noChangeArrowheads="1"/>
          </p:cNvSpPr>
          <p:nvPr/>
        </p:nvSpPr>
        <p:spPr bwMode="auto">
          <a:xfrm>
            <a:off x="4327525"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8"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499"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0"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1" name="Oval 66"/>
          <p:cNvSpPr>
            <a:spLocks noChangeArrowheads="1"/>
          </p:cNvSpPr>
          <p:nvPr/>
        </p:nvSpPr>
        <p:spPr bwMode="auto">
          <a:xfrm>
            <a:off x="3206750"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2"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03" name="Oval 68"/>
          <p:cNvSpPr>
            <a:spLocks noChangeArrowheads="1"/>
          </p:cNvSpPr>
          <p:nvPr/>
        </p:nvSpPr>
        <p:spPr bwMode="auto">
          <a:xfrm>
            <a:off x="3090863"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4504" name="Group 69"/>
          <p:cNvGrpSpPr>
            <a:grpSpLocks/>
          </p:cNvGrpSpPr>
          <p:nvPr/>
        </p:nvGrpSpPr>
        <p:grpSpPr bwMode="auto">
          <a:xfrm>
            <a:off x="4398963" y="4521200"/>
            <a:ext cx="2667000" cy="1885950"/>
            <a:chOff x="2544" y="2064"/>
            <a:chExt cx="1680" cy="1188"/>
          </a:xfrm>
        </p:grpSpPr>
        <p:sp>
          <p:nvSpPr>
            <p:cNvPr id="104603"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4"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05" name="Group 72"/>
          <p:cNvGrpSpPr>
            <a:grpSpLocks/>
          </p:cNvGrpSpPr>
          <p:nvPr/>
        </p:nvGrpSpPr>
        <p:grpSpPr bwMode="auto">
          <a:xfrm>
            <a:off x="4052888" y="4243388"/>
            <a:ext cx="2667000" cy="1885950"/>
            <a:chOff x="2544" y="2064"/>
            <a:chExt cx="1680" cy="1188"/>
          </a:xfrm>
        </p:grpSpPr>
        <p:sp>
          <p:nvSpPr>
            <p:cNvPr id="104601"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2"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06" name="Group 75"/>
          <p:cNvGrpSpPr>
            <a:grpSpLocks/>
          </p:cNvGrpSpPr>
          <p:nvPr/>
        </p:nvGrpSpPr>
        <p:grpSpPr bwMode="auto">
          <a:xfrm>
            <a:off x="3062288" y="4319588"/>
            <a:ext cx="1371600" cy="971550"/>
            <a:chOff x="1920" y="2112"/>
            <a:chExt cx="864" cy="612"/>
          </a:xfrm>
        </p:grpSpPr>
        <p:sp>
          <p:nvSpPr>
            <p:cNvPr id="104599"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0"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07"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08"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88"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09"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10"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1"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2"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3"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4" name="Oval 85"/>
          <p:cNvSpPr>
            <a:spLocks noChangeArrowheads="1"/>
          </p:cNvSpPr>
          <p:nvPr/>
        </p:nvSpPr>
        <p:spPr bwMode="auto">
          <a:xfrm>
            <a:off x="3973513" y="2544763"/>
            <a:ext cx="198437"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5" name="Oval 86"/>
          <p:cNvSpPr>
            <a:spLocks noChangeArrowheads="1"/>
          </p:cNvSpPr>
          <p:nvPr/>
        </p:nvSpPr>
        <p:spPr bwMode="auto">
          <a:xfrm>
            <a:off x="3214688"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6"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7" name="Oval 88"/>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8" name="Oval 89"/>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19" name="Oval 90"/>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20" name="Oval 91"/>
          <p:cNvSpPr>
            <a:spLocks noChangeArrowheads="1"/>
          </p:cNvSpPr>
          <p:nvPr/>
        </p:nvSpPr>
        <p:spPr bwMode="auto">
          <a:xfrm>
            <a:off x="2300288" y="3709988"/>
            <a:ext cx="160337"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521" name="Picture 9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2" name="Oval 9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23" name="Oval 9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24" name="Oval 9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grpSp>
        <p:nvGrpSpPr>
          <p:cNvPr id="104525" name="Group 96"/>
          <p:cNvGrpSpPr>
            <a:grpSpLocks/>
          </p:cNvGrpSpPr>
          <p:nvPr/>
        </p:nvGrpSpPr>
        <p:grpSpPr bwMode="auto">
          <a:xfrm>
            <a:off x="1612900" y="3881438"/>
            <a:ext cx="2114550" cy="1531937"/>
            <a:chOff x="1010" y="1836"/>
            <a:chExt cx="1332" cy="965"/>
          </a:xfrm>
        </p:grpSpPr>
        <p:sp>
          <p:nvSpPr>
            <p:cNvPr id="104597" name="Line 9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8" name="Picture 9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26" name="Group 99"/>
          <p:cNvGrpSpPr>
            <a:grpSpLocks/>
          </p:cNvGrpSpPr>
          <p:nvPr/>
        </p:nvGrpSpPr>
        <p:grpSpPr bwMode="auto">
          <a:xfrm>
            <a:off x="3362325" y="6300788"/>
            <a:ext cx="1176338" cy="865187"/>
            <a:chOff x="1920" y="3187"/>
            <a:chExt cx="741" cy="545"/>
          </a:xfrm>
        </p:grpSpPr>
        <p:sp>
          <p:nvSpPr>
            <p:cNvPr id="104595" name="Line 10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6" name="Picture 10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27" name="Group 102"/>
          <p:cNvGrpSpPr>
            <a:grpSpLocks/>
          </p:cNvGrpSpPr>
          <p:nvPr/>
        </p:nvGrpSpPr>
        <p:grpSpPr bwMode="auto">
          <a:xfrm>
            <a:off x="1838325" y="3024188"/>
            <a:ext cx="3657600" cy="2647950"/>
            <a:chOff x="1152" y="1296"/>
            <a:chExt cx="2304" cy="1668"/>
          </a:xfrm>
        </p:grpSpPr>
        <p:sp>
          <p:nvSpPr>
            <p:cNvPr id="104593" name="Line 10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4" name="Picture 10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28" name="Picture 10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62188"/>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29" name="Picture 10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30" name="Picture 10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31" name="Oval 10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2" name="Oval 10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3" name="Oval 11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4" name="Oval 11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5" name="Oval 11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6" name="Oval 113"/>
          <p:cNvSpPr>
            <a:spLocks noChangeArrowheads="1"/>
          </p:cNvSpPr>
          <p:nvPr/>
        </p:nvSpPr>
        <p:spPr bwMode="auto">
          <a:xfrm>
            <a:off x="3209925" y="317658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7" name="Oval 11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8" name="Oval 11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39" name="Oval 11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0" name="Oval 12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1" name="Oval 125"/>
          <p:cNvSpPr>
            <a:spLocks noChangeArrowheads="1"/>
          </p:cNvSpPr>
          <p:nvPr/>
        </p:nvSpPr>
        <p:spPr bwMode="auto">
          <a:xfrm>
            <a:off x="1038225" y="4433888"/>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542" name="Picture 13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24263"/>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3" name="Oval 131"/>
          <p:cNvSpPr>
            <a:spLocks noChangeArrowheads="1"/>
          </p:cNvSpPr>
          <p:nvPr/>
        </p:nvSpPr>
        <p:spPr bwMode="auto">
          <a:xfrm>
            <a:off x="2066925" y="3776663"/>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4" name="Oval 132"/>
          <p:cNvSpPr>
            <a:spLocks noChangeArrowheads="1"/>
          </p:cNvSpPr>
          <p:nvPr/>
        </p:nvSpPr>
        <p:spPr bwMode="auto">
          <a:xfrm>
            <a:off x="2254250" y="3997325"/>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45" name="Oval 133"/>
          <p:cNvSpPr>
            <a:spLocks noChangeArrowheads="1"/>
          </p:cNvSpPr>
          <p:nvPr/>
        </p:nvSpPr>
        <p:spPr bwMode="auto">
          <a:xfrm>
            <a:off x="2295525" y="3700463"/>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104546" name="Picture 13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5" y="2252663"/>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7" name="Picture 13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5" y="2938463"/>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8" name="Picture 136"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0063"/>
            <a:ext cx="914400" cy="6858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9" name="Oval 137"/>
          <p:cNvSpPr>
            <a:spLocks noChangeArrowheads="1"/>
          </p:cNvSpPr>
          <p:nvPr/>
        </p:nvSpPr>
        <p:spPr bwMode="auto">
          <a:xfrm>
            <a:off x="4200525" y="232886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0" name="Oval 138"/>
          <p:cNvSpPr>
            <a:spLocks noChangeArrowheads="1"/>
          </p:cNvSpPr>
          <p:nvPr/>
        </p:nvSpPr>
        <p:spPr bwMode="auto">
          <a:xfrm>
            <a:off x="4330700" y="2286000"/>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1" name="Oval 139"/>
          <p:cNvSpPr>
            <a:spLocks noChangeArrowheads="1"/>
          </p:cNvSpPr>
          <p:nvPr/>
        </p:nvSpPr>
        <p:spPr bwMode="auto">
          <a:xfrm>
            <a:off x="3919538" y="2600325"/>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2" name="Oval 140"/>
          <p:cNvSpPr>
            <a:spLocks noChangeArrowheads="1"/>
          </p:cNvSpPr>
          <p:nvPr/>
        </p:nvSpPr>
        <p:spPr bwMode="auto">
          <a:xfrm>
            <a:off x="4117975" y="2752725"/>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3" name="Oval 141"/>
          <p:cNvSpPr>
            <a:spLocks noChangeArrowheads="1"/>
          </p:cNvSpPr>
          <p:nvPr/>
        </p:nvSpPr>
        <p:spPr bwMode="auto">
          <a:xfrm>
            <a:off x="3968750" y="2535238"/>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4" name="Oval 142"/>
          <p:cNvSpPr>
            <a:spLocks noChangeArrowheads="1"/>
          </p:cNvSpPr>
          <p:nvPr/>
        </p:nvSpPr>
        <p:spPr bwMode="auto">
          <a:xfrm>
            <a:off x="3209925" y="3167063"/>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5" name="Oval 143"/>
          <p:cNvSpPr>
            <a:spLocks noChangeArrowheads="1"/>
          </p:cNvSpPr>
          <p:nvPr/>
        </p:nvSpPr>
        <p:spPr bwMode="auto">
          <a:xfrm>
            <a:off x="3125788" y="3198813"/>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6" name="Oval 144"/>
          <p:cNvSpPr>
            <a:spLocks noChangeArrowheads="1"/>
          </p:cNvSpPr>
          <p:nvPr/>
        </p:nvSpPr>
        <p:spPr bwMode="auto">
          <a:xfrm>
            <a:off x="3094038" y="3098800"/>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7" name="Oval 145"/>
          <p:cNvSpPr>
            <a:spLocks noChangeArrowheads="1"/>
          </p:cNvSpPr>
          <p:nvPr/>
        </p:nvSpPr>
        <p:spPr bwMode="auto">
          <a:xfrm>
            <a:off x="1200150" y="45100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8" name="Oval 146"/>
          <p:cNvSpPr>
            <a:spLocks noChangeArrowheads="1"/>
          </p:cNvSpPr>
          <p:nvPr/>
        </p:nvSpPr>
        <p:spPr bwMode="auto">
          <a:xfrm>
            <a:off x="1016000" y="4625975"/>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59" name="Oval 147"/>
          <p:cNvSpPr>
            <a:spLocks noChangeArrowheads="1"/>
          </p:cNvSpPr>
          <p:nvPr/>
        </p:nvSpPr>
        <p:spPr bwMode="auto">
          <a:xfrm>
            <a:off x="1038225" y="4424363"/>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pic>
        <p:nvPicPr>
          <p:cNvPr id="2909332" name="Picture 148" descr="109_09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2325" y="1109663"/>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9333" name="Oval 149"/>
          <p:cNvSpPr>
            <a:spLocks noChangeArrowheads="1"/>
          </p:cNvSpPr>
          <p:nvPr/>
        </p:nvSpPr>
        <p:spPr bwMode="auto">
          <a:xfrm>
            <a:off x="8086725" y="1490663"/>
            <a:ext cx="685800" cy="609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34" name="Oval 150"/>
          <p:cNvSpPr>
            <a:spLocks noChangeArrowheads="1"/>
          </p:cNvSpPr>
          <p:nvPr/>
        </p:nvSpPr>
        <p:spPr bwMode="auto">
          <a:xfrm>
            <a:off x="7400925" y="1262063"/>
            <a:ext cx="1447800" cy="10668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35" name="Oval 151"/>
          <p:cNvSpPr>
            <a:spLocks noChangeArrowheads="1"/>
          </p:cNvSpPr>
          <p:nvPr/>
        </p:nvSpPr>
        <p:spPr bwMode="auto">
          <a:xfrm>
            <a:off x="7400925" y="1490663"/>
            <a:ext cx="685800" cy="609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36" name="Line 152"/>
          <p:cNvSpPr>
            <a:spLocks noChangeShapeType="1"/>
          </p:cNvSpPr>
          <p:nvPr/>
        </p:nvSpPr>
        <p:spPr bwMode="auto">
          <a:xfrm flipH="1" flipV="1">
            <a:off x="6284913" y="1270000"/>
            <a:ext cx="2149475" cy="5365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7" name="Line 153"/>
          <p:cNvSpPr>
            <a:spLocks noChangeShapeType="1"/>
          </p:cNvSpPr>
          <p:nvPr/>
        </p:nvSpPr>
        <p:spPr bwMode="auto">
          <a:xfrm flipH="1">
            <a:off x="5576888" y="1258888"/>
            <a:ext cx="754062" cy="981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8" name="Line 154"/>
          <p:cNvSpPr>
            <a:spLocks noChangeShapeType="1"/>
          </p:cNvSpPr>
          <p:nvPr/>
        </p:nvSpPr>
        <p:spPr bwMode="auto">
          <a:xfrm>
            <a:off x="5568950" y="2166938"/>
            <a:ext cx="239713" cy="11287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9" name="Line 155"/>
          <p:cNvSpPr>
            <a:spLocks noChangeShapeType="1"/>
          </p:cNvSpPr>
          <p:nvPr/>
        </p:nvSpPr>
        <p:spPr bwMode="auto">
          <a:xfrm flipH="1">
            <a:off x="3228975" y="3302000"/>
            <a:ext cx="2606675" cy="18954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0" name="Line 156"/>
          <p:cNvSpPr>
            <a:spLocks noChangeShapeType="1"/>
          </p:cNvSpPr>
          <p:nvPr/>
        </p:nvSpPr>
        <p:spPr bwMode="auto">
          <a:xfrm flipH="1" flipV="1">
            <a:off x="2295525" y="3852863"/>
            <a:ext cx="990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1" name="Line 157"/>
          <p:cNvSpPr>
            <a:spLocks noChangeShapeType="1"/>
          </p:cNvSpPr>
          <p:nvPr/>
        </p:nvSpPr>
        <p:spPr bwMode="auto">
          <a:xfrm flipH="1" flipV="1">
            <a:off x="3327400" y="3068638"/>
            <a:ext cx="990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2" name="Rectangle 158"/>
          <p:cNvSpPr>
            <a:spLocks noChangeArrowheads="1"/>
          </p:cNvSpPr>
          <p:nvPr/>
        </p:nvSpPr>
        <p:spPr bwMode="auto">
          <a:xfrm>
            <a:off x="2066925" y="30908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43" name="Rectangle 159"/>
          <p:cNvSpPr>
            <a:spLocks noChangeArrowheads="1"/>
          </p:cNvSpPr>
          <p:nvPr/>
        </p:nvSpPr>
        <p:spPr bwMode="auto">
          <a:xfrm>
            <a:off x="3057525" y="24050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44" name="Line 160"/>
          <p:cNvSpPr>
            <a:spLocks noChangeShapeType="1"/>
          </p:cNvSpPr>
          <p:nvPr/>
        </p:nvSpPr>
        <p:spPr bwMode="auto">
          <a:xfrm flipH="1" flipV="1">
            <a:off x="6356350" y="1376363"/>
            <a:ext cx="1349375" cy="4191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5" name="Line 161"/>
          <p:cNvSpPr>
            <a:spLocks noChangeShapeType="1"/>
          </p:cNvSpPr>
          <p:nvPr/>
        </p:nvSpPr>
        <p:spPr bwMode="auto">
          <a:xfrm>
            <a:off x="6410325" y="1414463"/>
            <a:ext cx="23813" cy="16113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6" name="Line 162"/>
          <p:cNvSpPr>
            <a:spLocks noChangeShapeType="1"/>
          </p:cNvSpPr>
          <p:nvPr/>
        </p:nvSpPr>
        <p:spPr bwMode="auto">
          <a:xfrm>
            <a:off x="6435725" y="3006725"/>
            <a:ext cx="11113" cy="949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7" name="Line 163"/>
          <p:cNvSpPr>
            <a:spLocks noChangeShapeType="1"/>
          </p:cNvSpPr>
          <p:nvPr/>
        </p:nvSpPr>
        <p:spPr bwMode="auto">
          <a:xfrm flipH="1">
            <a:off x="4941888" y="3935413"/>
            <a:ext cx="1485900" cy="10747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8" name="Line 164"/>
          <p:cNvSpPr>
            <a:spLocks noChangeShapeType="1"/>
          </p:cNvSpPr>
          <p:nvPr/>
        </p:nvSpPr>
        <p:spPr bwMode="auto">
          <a:xfrm flipH="1" flipV="1">
            <a:off x="3232150" y="3140075"/>
            <a:ext cx="1736725" cy="18272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9" name="Line 165"/>
          <p:cNvSpPr>
            <a:spLocks noChangeShapeType="1"/>
          </p:cNvSpPr>
          <p:nvPr/>
        </p:nvSpPr>
        <p:spPr bwMode="auto">
          <a:xfrm flipH="1" flipV="1">
            <a:off x="4376738" y="2519363"/>
            <a:ext cx="1668462" cy="16557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0" name="Rectangle 166"/>
          <p:cNvSpPr>
            <a:spLocks noChangeArrowheads="1"/>
          </p:cNvSpPr>
          <p:nvPr/>
        </p:nvSpPr>
        <p:spPr bwMode="auto">
          <a:xfrm>
            <a:off x="3057525" y="19478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51" name="Rectangle 167"/>
          <p:cNvSpPr>
            <a:spLocks noChangeArrowheads="1"/>
          </p:cNvSpPr>
          <p:nvPr/>
        </p:nvSpPr>
        <p:spPr bwMode="auto">
          <a:xfrm>
            <a:off x="4124325" y="17192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52" name="Line 168"/>
          <p:cNvSpPr>
            <a:spLocks noChangeShapeType="1"/>
          </p:cNvSpPr>
          <p:nvPr/>
        </p:nvSpPr>
        <p:spPr bwMode="auto">
          <a:xfrm flipH="1" flipV="1">
            <a:off x="6334125" y="1262063"/>
            <a:ext cx="1828800" cy="53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3" name="Line 169"/>
          <p:cNvSpPr>
            <a:spLocks noChangeShapeType="1"/>
          </p:cNvSpPr>
          <p:nvPr/>
        </p:nvSpPr>
        <p:spPr bwMode="auto">
          <a:xfrm flipH="1">
            <a:off x="5572125" y="1262063"/>
            <a:ext cx="754063" cy="981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4" name="Line 170"/>
          <p:cNvSpPr>
            <a:spLocks noChangeShapeType="1"/>
          </p:cNvSpPr>
          <p:nvPr/>
        </p:nvSpPr>
        <p:spPr bwMode="auto">
          <a:xfrm flipH="1">
            <a:off x="5202238" y="2176463"/>
            <a:ext cx="369887" cy="555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5" name="Line 171"/>
          <p:cNvSpPr>
            <a:spLocks noChangeShapeType="1"/>
          </p:cNvSpPr>
          <p:nvPr/>
        </p:nvSpPr>
        <p:spPr bwMode="auto">
          <a:xfrm flipH="1">
            <a:off x="1790700" y="2768600"/>
            <a:ext cx="3419475" cy="2489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6" name="Line 172"/>
          <p:cNvSpPr>
            <a:spLocks noChangeShapeType="1"/>
          </p:cNvSpPr>
          <p:nvPr/>
        </p:nvSpPr>
        <p:spPr bwMode="auto">
          <a:xfrm flipH="1" flipV="1">
            <a:off x="1247775" y="4530725"/>
            <a:ext cx="568325" cy="7016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7" name="Line 173"/>
          <p:cNvSpPr>
            <a:spLocks noChangeShapeType="1"/>
          </p:cNvSpPr>
          <p:nvPr/>
        </p:nvSpPr>
        <p:spPr bwMode="auto">
          <a:xfrm flipH="1" flipV="1">
            <a:off x="3254375" y="3144838"/>
            <a:ext cx="514350" cy="655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8" name="Rectangle 174"/>
          <p:cNvSpPr>
            <a:spLocks noChangeArrowheads="1"/>
          </p:cNvSpPr>
          <p:nvPr/>
        </p:nvSpPr>
        <p:spPr bwMode="auto">
          <a:xfrm>
            <a:off x="1076325" y="37766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59" name="Rectangle 175"/>
          <p:cNvSpPr>
            <a:spLocks noChangeArrowheads="1"/>
          </p:cNvSpPr>
          <p:nvPr/>
        </p:nvSpPr>
        <p:spPr bwMode="auto">
          <a:xfrm>
            <a:off x="3057525" y="1490663"/>
            <a:ext cx="228600" cy="457200"/>
          </a:xfrm>
          <a:prstGeom prst="rect">
            <a:avLst/>
          </a:prstGeom>
          <a:solidFill>
            <a:srgbClr val="000000"/>
          </a:solidFill>
          <a:ln w="9525">
            <a:solidFill>
              <a:schemeClr val="tx1"/>
            </a:solidFill>
            <a:miter lim="800000"/>
            <a:headEnd/>
            <a:tailEnd/>
          </a:ln>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2909360" name="Oval 176"/>
          <p:cNvSpPr>
            <a:spLocks noChangeArrowheads="1"/>
          </p:cNvSpPr>
          <p:nvPr/>
        </p:nvSpPr>
        <p:spPr bwMode="auto">
          <a:xfrm>
            <a:off x="2752725" y="1338263"/>
            <a:ext cx="838200" cy="1676400"/>
          </a:xfrm>
          <a:prstGeom prst="ellipse">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de-CH" sz="2000" smtClean="0">
              <a:solidFill>
                <a:srgbClr val="FFFFFF"/>
              </a:solidFill>
            </a:endParaRPr>
          </a:p>
        </p:txBody>
      </p:sp>
      <p:sp>
        <p:nvSpPr>
          <p:cNvPr id="104590" name="Text Box 178"/>
          <p:cNvSpPr txBox="1">
            <a:spLocks noChangeArrowheads="1"/>
          </p:cNvSpPr>
          <p:nvPr/>
        </p:nvSpPr>
        <p:spPr bwMode="auto">
          <a:xfrm>
            <a:off x="6211888" y="6057900"/>
            <a:ext cx="2968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smtClean="0">
                <a:solidFill>
                  <a:srgbClr val="000099"/>
                </a:solidFill>
                <a:latin typeface="Trebuchet MS" pitchFamily="34" charset="0"/>
              </a:rPr>
              <a:t>[Nister </a:t>
            </a:r>
            <a:r>
              <a:rPr lang="en-US" sz="1600" smtClean="0">
                <a:solidFill>
                  <a:srgbClr val="000099"/>
                </a:solidFill>
                <a:latin typeface="Times New Roman" pitchFamily="18" charset="0"/>
              </a:rPr>
              <a:t>&amp;</a:t>
            </a:r>
            <a:r>
              <a:rPr lang="en-US" sz="1600" smtClean="0">
                <a:solidFill>
                  <a:srgbClr val="000099"/>
                </a:solidFill>
                <a:latin typeface="Trebuchet MS" pitchFamily="34" charset="0"/>
              </a:rPr>
              <a:t> Stewenius, CVPR’06]</a:t>
            </a:r>
          </a:p>
        </p:txBody>
      </p:sp>
      <p:sp>
        <p:nvSpPr>
          <p:cNvPr id="2909363" name="Text Box 179"/>
          <p:cNvSpPr txBox="1">
            <a:spLocks noChangeArrowheads="1"/>
          </p:cNvSpPr>
          <p:nvPr/>
        </p:nvSpPr>
        <p:spPr bwMode="auto">
          <a:xfrm>
            <a:off x="376448" y="2264709"/>
            <a:ext cx="1510135"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90000" tIns="46800" rIns="90000" bIns="468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2000" dirty="0" smtClean="0">
                <a:solidFill>
                  <a:srgbClr val="00FF00"/>
                </a:solidFill>
                <a:latin typeface="Trebuchet MS" pitchFamily="34" charset="0"/>
              </a:rPr>
              <a:t>Verification</a:t>
            </a:r>
            <a:br>
              <a:rPr lang="en-US" sz="2000" dirty="0" smtClean="0">
                <a:solidFill>
                  <a:srgbClr val="00FF00"/>
                </a:solidFill>
                <a:latin typeface="Trebuchet MS" pitchFamily="34" charset="0"/>
              </a:rPr>
            </a:br>
            <a:r>
              <a:rPr lang="en-US" sz="2000" dirty="0" smtClean="0">
                <a:solidFill>
                  <a:srgbClr val="00FF00"/>
                </a:solidFill>
                <a:latin typeface="Trebuchet MS" pitchFamily="34" charset="0"/>
              </a:rPr>
              <a:t>(later step)</a:t>
            </a:r>
            <a:endParaRPr lang="en-US" sz="2000" dirty="0" smtClean="0">
              <a:solidFill>
                <a:srgbClr val="00FF00"/>
              </a:solidFill>
              <a:latin typeface="Trebuchet MS" pitchFamily="34" charset="0"/>
            </a:endParaRPr>
          </a:p>
        </p:txBody>
      </p:sp>
      <p:sp>
        <p:nvSpPr>
          <p:cNvPr id="2909364" name="Line 180"/>
          <p:cNvSpPr>
            <a:spLocks noChangeShapeType="1"/>
          </p:cNvSpPr>
          <p:nvPr/>
        </p:nvSpPr>
        <p:spPr bwMode="auto">
          <a:xfrm flipH="1">
            <a:off x="1908175" y="2168525"/>
            <a:ext cx="827088" cy="252413"/>
          </a:xfrm>
          <a:prstGeom prst="line">
            <a:avLst/>
          </a:prstGeom>
          <a:noFill/>
          <a:ln w="50800" cap="sq">
            <a:solidFill>
              <a:srgbClr val="00FF00"/>
            </a:solidFill>
            <a:round/>
            <a:headEnd type="none" w="sm" len="sm"/>
            <a:tailEnd type="triangle" w="med" len="med"/>
          </a:ln>
          <a:extLst>
            <a:ext uri="{909E8E84-426E-40DD-AFC4-6F175D3DCCD1}">
              <a14:hiddenFill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Tree>
    <p:extLst>
      <p:ext uri="{BB962C8B-B14F-4D97-AF65-F5344CB8AC3E}">
        <p14:creationId xmlns:p14="http://schemas.microsoft.com/office/powerpoint/2010/main" val="1474325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9332"/>
                                        </p:tgtEl>
                                        <p:attrNameLst>
                                          <p:attrName>style.visibility</p:attrName>
                                        </p:attrNameLst>
                                      </p:cBhvr>
                                      <p:to>
                                        <p:strVal val="visible"/>
                                      </p:to>
                                    </p:set>
                                    <p:animEffect transition="in" filter="dissolve">
                                      <p:cBhvr>
                                        <p:cTn id="7" dur="500"/>
                                        <p:tgtEl>
                                          <p:spTgt spid="290933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9333"/>
                                        </p:tgtEl>
                                        <p:attrNameLst>
                                          <p:attrName>style.visibility</p:attrName>
                                        </p:attrNameLst>
                                      </p:cBhvr>
                                      <p:to>
                                        <p:strVal val="visible"/>
                                      </p:to>
                                    </p:set>
                                    <p:animEffect transition="in" filter="dissolve">
                                      <p:cBhvr>
                                        <p:cTn id="11" dur="500"/>
                                        <p:tgtEl>
                                          <p:spTgt spid="2909333"/>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909336"/>
                                        </p:tgtEl>
                                        <p:attrNameLst>
                                          <p:attrName>style.visibility</p:attrName>
                                        </p:attrNameLst>
                                      </p:cBhvr>
                                      <p:to>
                                        <p:strVal val="visible"/>
                                      </p:to>
                                    </p:set>
                                    <p:animEffect transition="in" filter="wipe(right)">
                                      <p:cBhvr>
                                        <p:cTn id="15" dur="500"/>
                                        <p:tgtEl>
                                          <p:spTgt spid="2909336"/>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909337"/>
                                        </p:tgtEl>
                                        <p:attrNameLst>
                                          <p:attrName>style.visibility</p:attrName>
                                        </p:attrNameLst>
                                      </p:cBhvr>
                                      <p:to>
                                        <p:strVal val="visible"/>
                                      </p:to>
                                    </p:set>
                                    <p:animEffect transition="in" filter="wipe(right)">
                                      <p:cBhvr>
                                        <p:cTn id="19" dur="500"/>
                                        <p:tgtEl>
                                          <p:spTgt spid="2909337"/>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9338"/>
                                        </p:tgtEl>
                                        <p:attrNameLst>
                                          <p:attrName>style.visibility</p:attrName>
                                        </p:attrNameLst>
                                      </p:cBhvr>
                                      <p:to>
                                        <p:strVal val="visible"/>
                                      </p:to>
                                    </p:set>
                                    <p:animEffect transition="in" filter="wipe(up)">
                                      <p:cBhvr>
                                        <p:cTn id="23" dur="500"/>
                                        <p:tgtEl>
                                          <p:spTgt spid="2909338"/>
                                        </p:tgtEl>
                                      </p:cBhvr>
                                    </p:animEffect>
                                  </p:childTnLst>
                                </p:cTn>
                              </p:par>
                            </p:childTnLst>
                          </p:cTn>
                        </p:par>
                        <p:par>
                          <p:cTn id="24" fill="hold" nodeType="afterGroup">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2909339"/>
                                        </p:tgtEl>
                                        <p:attrNameLst>
                                          <p:attrName>style.visibility</p:attrName>
                                        </p:attrNameLst>
                                      </p:cBhvr>
                                      <p:to>
                                        <p:strVal val="visible"/>
                                      </p:to>
                                    </p:set>
                                    <p:animEffect transition="in" filter="wipe(right)">
                                      <p:cBhvr>
                                        <p:cTn id="27" dur="500"/>
                                        <p:tgtEl>
                                          <p:spTgt spid="2909339"/>
                                        </p:tgtEl>
                                      </p:cBhvr>
                                    </p:animEffect>
                                  </p:child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2909340"/>
                                        </p:tgtEl>
                                        <p:attrNameLst>
                                          <p:attrName>style.visibility</p:attrName>
                                        </p:attrNameLst>
                                      </p:cBhvr>
                                      <p:to>
                                        <p:strVal val="visible"/>
                                      </p:to>
                                    </p:set>
                                    <p:animEffect transition="in" filter="wipe(right)">
                                      <p:cBhvr>
                                        <p:cTn id="31" dur="500"/>
                                        <p:tgtEl>
                                          <p:spTgt spid="290934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909341"/>
                                        </p:tgtEl>
                                        <p:attrNameLst>
                                          <p:attrName>style.visibility</p:attrName>
                                        </p:attrNameLst>
                                      </p:cBhvr>
                                      <p:to>
                                        <p:strVal val="visible"/>
                                      </p:to>
                                    </p:set>
                                    <p:animEffect transition="in" filter="wipe(right)">
                                      <p:cBhvr>
                                        <p:cTn id="34" dur="500"/>
                                        <p:tgtEl>
                                          <p:spTgt spid="2909341"/>
                                        </p:tgtEl>
                                      </p:cBhvr>
                                    </p:animEffect>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2909342"/>
                                        </p:tgtEl>
                                        <p:attrNameLst>
                                          <p:attrName>style.visibility</p:attrName>
                                        </p:attrNameLst>
                                      </p:cBhvr>
                                      <p:to>
                                        <p:strVal val="visible"/>
                                      </p:to>
                                    </p:set>
                                    <p:animEffect transition="in" filter="wipe(down)">
                                      <p:cBhvr>
                                        <p:cTn id="38" dur="500"/>
                                        <p:tgtEl>
                                          <p:spTgt spid="290934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909343"/>
                                        </p:tgtEl>
                                        <p:attrNameLst>
                                          <p:attrName>style.visibility</p:attrName>
                                        </p:attrNameLst>
                                      </p:cBhvr>
                                      <p:to>
                                        <p:strVal val="visible"/>
                                      </p:to>
                                    </p:set>
                                    <p:animEffect transition="in" filter="wipe(down)">
                                      <p:cBhvr>
                                        <p:cTn id="41" dur="500"/>
                                        <p:tgtEl>
                                          <p:spTgt spid="2909343"/>
                                        </p:tgtEl>
                                      </p:cBhvr>
                                    </p:animEffect>
                                  </p:childTnLst>
                                </p:cTn>
                              </p:par>
                            </p:childTnLst>
                          </p:cTn>
                        </p:par>
                        <p:par>
                          <p:cTn id="42" fill="hold" nodeType="afterGroup">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290934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0934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0933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0933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093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90933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909335"/>
                                        </p:tgtEl>
                                        <p:attrNameLst>
                                          <p:attrName>style.visibility</p:attrName>
                                        </p:attrNameLst>
                                      </p:cBhvr>
                                      <p:to>
                                        <p:strVal val="visible"/>
                                      </p:to>
                                    </p:set>
                                    <p:animEffect transition="in" filter="dissolve">
                                      <p:cBhvr>
                                        <p:cTn id="59" dur="500"/>
                                        <p:tgtEl>
                                          <p:spTgt spid="2909335"/>
                                        </p:tgtEl>
                                      </p:cBhvr>
                                    </p:animEffect>
                                  </p:childTnLst>
                                </p:cTn>
                              </p:par>
                            </p:childTnLst>
                          </p:cTn>
                        </p:par>
                        <p:par>
                          <p:cTn id="60" fill="hold" nodeType="afterGroup">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909344"/>
                                        </p:tgtEl>
                                        <p:attrNameLst>
                                          <p:attrName>style.visibility</p:attrName>
                                        </p:attrNameLst>
                                      </p:cBhvr>
                                      <p:to>
                                        <p:strVal val="visible"/>
                                      </p:to>
                                    </p:set>
                                    <p:animEffect transition="in" filter="wipe(right)">
                                      <p:cBhvr>
                                        <p:cTn id="63" dur="500"/>
                                        <p:tgtEl>
                                          <p:spTgt spid="2909344"/>
                                        </p:tgtEl>
                                      </p:cBhvr>
                                    </p:animEffect>
                                  </p:childTnLst>
                                </p:cTn>
                              </p:par>
                            </p:childTnLst>
                          </p:cTn>
                        </p:par>
                        <p:par>
                          <p:cTn id="64" fill="hold" nodeType="afterGroup">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2909345"/>
                                        </p:tgtEl>
                                        <p:attrNameLst>
                                          <p:attrName>style.visibility</p:attrName>
                                        </p:attrNameLst>
                                      </p:cBhvr>
                                      <p:to>
                                        <p:strVal val="visible"/>
                                      </p:to>
                                    </p:set>
                                    <p:animEffect transition="in" filter="wipe(up)">
                                      <p:cBhvr>
                                        <p:cTn id="67" dur="500"/>
                                        <p:tgtEl>
                                          <p:spTgt spid="2909345"/>
                                        </p:tgtEl>
                                      </p:cBhvr>
                                    </p:animEffect>
                                  </p:childTnLst>
                                </p:cTn>
                              </p:par>
                            </p:childTnLst>
                          </p:cTn>
                        </p:par>
                        <p:par>
                          <p:cTn id="68" fill="hold" nodeType="afterGroup">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2909346"/>
                                        </p:tgtEl>
                                        <p:attrNameLst>
                                          <p:attrName>style.visibility</p:attrName>
                                        </p:attrNameLst>
                                      </p:cBhvr>
                                      <p:to>
                                        <p:strVal val="visible"/>
                                      </p:to>
                                    </p:set>
                                    <p:animEffect transition="in" filter="wipe(up)">
                                      <p:cBhvr>
                                        <p:cTn id="71" dur="500"/>
                                        <p:tgtEl>
                                          <p:spTgt spid="2909346"/>
                                        </p:tgtEl>
                                      </p:cBhvr>
                                    </p:animEffect>
                                  </p:childTnLst>
                                </p:cTn>
                              </p:par>
                            </p:childTnLst>
                          </p:cTn>
                        </p:par>
                        <p:par>
                          <p:cTn id="72" fill="hold" nodeType="afterGroup">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2909347"/>
                                        </p:tgtEl>
                                        <p:attrNameLst>
                                          <p:attrName>style.visibility</p:attrName>
                                        </p:attrNameLst>
                                      </p:cBhvr>
                                      <p:to>
                                        <p:strVal val="visible"/>
                                      </p:to>
                                    </p:set>
                                    <p:animEffect transition="in" filter="wipe(right)">
                                      <p:cBhvr>
                                        <p:cTn id="75" dur="500"/>
                                        <p:tgtEl>
                                          <p:spTgt spid="2909347"/>
                                        </p:tgtEl>
                                      </p:cBhvr>
                                    </p:animEffect>
                                  </p:childTnLst>
                                </p:cTn>
                              </p:par>
                            </p:childTnLst>
                          </p:cTn>
                        </p:par>
                        <p:par>
                          <p:cTn id="76" fill="hold" nodeType="afterGroup">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2909348"/>
                                        </p:tgtEl>
                                        <p:attrNameLst>
                                          <p:attrName>style.visibility</p:attrName>
                                        </p:attrNameLst>
                                      </p:cBhvr>
                                      <p:to>
                                        <p:strVal val="visible"/>
                                      </p:to>
                                    </p:set>
                                    <p:animEffect transition="in" filter="wipe(down)">
                                      <p:cBhvr>
                                        <p:cTn id="79" dur="500"/>
                                        <p:tgtEl>
                                          <p:spTgt spid="290934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909349"/>
                                        </p:tgtEl>
                                        <p:attrNameLst>
                                          <p:attrName>style.visibility</p:attrName>
                                        </p:attrNameLst>
                                      </p:cBhvr>
                                      <p:to>
                                        <p:strVal val="visible"/>
                                      </p:to>
                                    </p:set>
                                    <p:animEffect transition="in" filter="wipe(down)">
                                      <p:cBhvr>
                                        <p:cTn id="82" dur="500"/>
                                        <p:tgtEl>
                                          <p:spTgt spid="2909349"/>
                                        </p:tgtEl>
                                      </p:cBhvr>
                                    </p:animEffect>
                                  </p:childTnLst>
                                </p:cTn>
                              </p:par>
                            </p:childTnLst>
                          </p:cTn>
                        </p:par>
                        <p:par>
                          <p:cTn id="83" fill="hold" nodeType="afterGroup">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290934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90934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909345"/>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90934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909348"/>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909349"/>
                                        </p:tgtEl>
                                        <p:attrNameLst>
                                          <p:attrName>style.visibility</p:attrName>
                                        </p:attrNameLst>
                                      </p:cBhvr>
                                      <p:to>
                                        <p:strVal val="hidden"/>
                                      </p:to>
                                    </p:set>
                                  </p:childTnLst>
                                </p:cTn>
                              </p:par>
                            </p:childTnLst>
                          </p:cTn>
                        </p:par>
                        <p:par>
                          <p:cTn id="96" fill="hold" nodeType="afterGroup">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2909350"/>
                                        </p:tgtEl>
                                        <p:attrNameLst>
                                          <p:attrName>style.visibility</p:attrName>
                                        </p:attrNameLst>
                                      </p:cBhvr>
                                      <p:to>
                                        <p:strVal val="visible"/>
                                      </p:to>
                                    </p:set>
                                    <p:animEffect transition="in" filter="wipe(down)">
                                      <p:cBhvr>
                                        <p:cTn id="99" dur="500"/>
                                        <p:tgtEl>
                                          <p:spTgt spid="290935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909351"/>
                                        </p:tgtEl>
                                        <p:attrNameLst>
                                          <p:attrName>style.visibility</p:attrName>
                                        </p:attrNameLst>
                                      </p:cBhvr>
                                      <p:to>
                                        <p:strVal val="visible"/>
                                      </p:to>
                                    </p:set>
                                    <p:animEffect transition="in" filter="wipe(down)">
                                      <p:cBhvr>
                                        <p:cTn id="102" dur="500"/>
                                        <p:tgtEl>
                                          <p:spTgt spid="290935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2909334"/>
                                        </p:tgtEl>
                                        <p:attrNameLst>
                                          <p:attrName>style.visibility</p:attrName>
                                        </p:attrNameLst>
                                      </p:cBhvr>
                                      <p:to>
                                        <p:strVal val="visible"/>
                                      </p:to>
                                    </p:set>
                                    <p:animEffect transition="in" filter="dissolve">
                                      <p:cBhvr>
                                        <p:cTn id="107" dur="500"/>
                                        <p:tgtEl>
                                          <p:spTgt spid="2909334"/>
                                        </p:tgtEl>
                                      </p:cBhvr>
                                    </p:animEffect>
                                  </p:childTnLst>
                                </p:cTn>
                              </p:par>
                            </p:childTnLst>
                          </p:cTn>
                        </p:par>
                        <p:par>
                          <p:cTn id="108" fill="hold" nodeType="afterGroup">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2909352"/>
                                        </p:tgtEl>
                                        <p:attrNameLst>
                                          <p:attrName>style.visibility</p:attrName>
                                        </p:attrNameLst>
                                      </p:cBhvr>
                                      <p:to>
                                        <p:strVal val="visible"/>
                                      </p:to>
                                    </p:set>
                                    <p:animEffect transition="in" filter="wipe(right)">
                                      <p:cBhvr>
                                        <p:cTn id="111" dur="500"/>
                                        <p:tgtEl>
                                          <p:spTgt spid="2909352"/>
                                        </p:tgtEl>
                                      </p:cBhvr>
                                    </p:animEffect>
                                  </p:childTnLst>
                                </p:cTn>
                              </p:par>
                            </p:childTnLst>
                          </p:cTn>
                        </p:par>
                        <p:par>
                          <p:cTn id="112" fill="hold" nodeType="afterGroup">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2909353"/>
                                        </p:tgtEl>
                                        <p:attrNameLst>
                                          <p:attrName>style.visibility</p:attrName>
                                        </p:attrNameLst>
                                      </p:cBhvr>
                                      <p:to>
                                        <p:strVal val="visible"/>
                                      </p:to>
                                    </p:set>
                                    <p:animEffect transition="in" filter="wipe(right)">
                                      <p:cBhvr>
                                        <p:cTn id="115" dur="500"/>
                                        <p:tgtEl>
                                          <p:spTgt spid="2909353"/>
                                        </p:tgtEl>
                                      </p:cBhvr>
                                    </p:animEffect>
                                  </p:childTnLst>
                                </p:cTn>
                              </p:par>
                            </p:childTnLst>
                          </p:cTn>
                        </p:par>
                        <p:par>
                          <p:cTn id="116" fill="hold" nodeType="afterGroup">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2909354"/>
                                        </p:tgtEl>
                                        <p:attrNameLst>
                                          <p:attrName>style.visibility</p:attrName>
                                        </p:attrNameLst>
                                      </p:cBhvr>
                                      <p:to>
                                        <p:strVal val="visible"/>
                                      </p:to>
                                    </p:set>
                                    <p:animEffect transition="in" filter="wipe(up)">
                                      <p:cBhvr>
                                        <p:cTn id="119" dur="500"/>
                                        <p:tgtEl>
                                          <p:spTgt spid="2909354"/>
                                        </p:tgtEl>
                                      </p:cBhvr>
                                    </p:animEffect>
                                  </p:childTnLst>
                                </p:cTn>
                              </p:par>
                            </p:childTnLst>
                          </p:cTn>
                        </p:par>
                        <p:par>
                          <p:cTn id="120" fill="hold" nodeType="afterGroup">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2909355"/>
                                        </p:tgtEl>
                                        <p:attrNameLst>
                                          <p:attrName>style.visibility</p:attrName>
                                        </p:attrNameLst>
                                      </p:cBhvr>
                                      <p:to>
                                        <p:strVal val="visible"/>
                                      </p:to>
                                    </p:set>
                                    <p:animEffect transition="in" filter="wipe(right)">
                                      <p:cBhvr>
                                        <p:cTn id="123" dur="500"/>
                                        <p:tgtEl>
                                          <p:spTgt spid="2909355"/>
                                        </p:tgtEl>
                                      </p:cBhvr>
                                    </p:animEffect>
                                  </p:childTnLst>
                                </p:cTn>
                              </p:par>
                            </p:childTnLst>
                          </p:cTn>
                        </p:par>
                        <p:par>
                          <p:cTn id="124" fill="hold" nodeType="afterGroup">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2909356"/>
                                        </p:tgtEl>
                                        <p:attrNameLst>
                                          <p:attrName>style.visibility</p:attrName>
                                        </p:attrNameLst>
                                      </p:cBhvr>
                                      <p:to>
                                        <p:strVal val="visible"/>
                                      </p:to>
                                    </p:set>
                                    <p:animEffect transition="in" filter="wipe(right)">
                                      <p:cBhvr>
                                        <p:cTn id="127" dur="500"/>
                                        <p:tgtEl>
                                          <p:spTgt spid="2909356"/>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2909357"/>
                                        </p:tgtEl>
                                        <p:attrNameLst>
                                          <p:attrName>style.visibility</p:attrName>
                                        </p:attrNameLst>
                                      </p:cBhvr>
                                      <p:to>
                                        <p:strVal val="visible"/>
                                      </p:to>
                                    </p:set>
                                    <p:animEffect transition="in" filter="wipe(right)">
                                      <p:cBhvr>
                                        <p:cTn id="130" dur="500"/>
                                        <p:tgtEl>
                                          <p:spTgt spid="2909357"/>
                                        </p:tgtEl>
                                      </p:cBhvr>
                                    </p:animEffect>
                                  </p:childTnLst>
                                </p:cTn>
                              </p:par>
                            </p:childTnLst>
                          </p:cTn>
                        </p:par>
                        <p:par>
                          <p:cTn id="131" fill="hold" nodeType="afterGroup">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2909358"/>
                                        </p:tgtEl>
                                        <p:attrNameLst>
                                          <p:attrName>style.visibility</p:attrName>
                                        </p:attrNameLst>
                                      </p:cBhvr>
                                      <p:to>
                                        <p:strVal val="visible"/>
                                      </p:to>
                                    </p:set>
                                    <p:animEffect transition="in" filter="wipe(down)">
                                      <p:cBhvr>
                                        <p:cTn id="134" dur="500"/>
                                        <p:tgtEl>
                                          <p:spTgt spid="2909358"/>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2909359"/>
                                        </p:tgtEl>
                                        <p:attrNameLst>
                                          <p:attrName>style.visibility</p:attrName>
                                        </p:attrNameLst>
                                      </p:cBhvr>
                                      <p:to>
                                        <p:strVal val="visible"/>
                                      </p:to>
                                    </p:set>
                                    <p:animEffect transition="in" filter="wipe(down)">
                                      <p:cBhvr>
                                        <p:cTn id="137" dur="500"/>
                                        <p:tgtEl>
                                          <p:spTgt spid="2909359"/>
                                        </p:tgtEl>
                                      </p:cBhvr>
                                    </p:animEffect>
                                  </p:childTnLst>
                                </p:cTn>
                              </p:par>
                            </p:childTnLst>
                          </p:cTn>
                        </p:par>
                        <p:par>
                          <p:cTn id="138" fill="hold" nodeType="afterGroup">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2909352"/>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90935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9354"/>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909355"/>
                                        </p:tgtEl>
                                        <p:attrNameLst>
                                          <p:attrName>style.visibility</p:attrName>
                                        </p:attrNameLst>
                                      </p:cBhvr>
                                      <p:to>
                                        <p:strVal val="hidden"/>
                                      </p:to>
                                    </p:set>
                                  </p:childTnLst>
                                </p:cTn>
                              </p:par>
                            </p:childTnLst>
                          </p:cTn>
                        </p:par>
                        <p:par>
                          <p:cTn id="147" fill="hold" nodeType="afterGroup">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2909356"/>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2909357"/>
                                        </p:tgtEl>
                                        <p:attrNameLst>
                                          <p:attrName>style.visibility</p:attrName>
                                        </p:attrNameLst>
                                      </p:cBhvr>
                                      <p:to>
                                        <p:strVal val="hidden"/>
                                      </p:to>
                                    </p:set>
                                  </p:childTnLst>
                                </p:cTn>
                              </p:par>
                            </p:childTnLst>
                          </p:cTn>
                        </p:par>
                        <p:par>
                          <p:cTn id="152" fill="hold" nodeType="afterGroup">
                            <p:stCondLst>
                              <p:cond delay="3500"/>
                            </p:stCondLst>
                            <p:childTnLst>
                              <p:par>
                                <p:cTn id="153" presetID="20" presetClass="entr" presetSubtype="0" fill="hold" grpId="0" nodeType="afterEffect">
                                  <p:stCondLst>
                                    <p:cond delay="0"/>
                                  </p:stCondLst>
                                  <p:childTnLst>
                                    <p:set>
                                      <p:cBhvr>
                                        <p:cTn id="154" dur="1" fill="hold">
                                          <p:stCondLst>
                                            <p:cond delay="0"/>
                                          </p:stCondLst>
                                        </p:cTn>
                                        <p:tgtEl>
                                          <p:spTgt spid="2909360"/>
                                        </p:tgtEl>
                                        <p:attrNameLst>
                                          <p:attrName>style.visibility</p:attrName>
                                        </p:attrNameLst>
                                      </p:cBhvr>
                                      <p:to>
                                        <p:strVal val="visible"/>
                                      </p:to>
                                    </p:set>
                                    <p:animEffect transition="in" filter="wedge">
                                      <p:cBhvr>
                                        <p:cTn id="155" dur="500"/>
                                        <p:tgtEl>
                                          <p:spTgt spid="2909360"/>
                                        </p:tgtEl>
                                      </p:cBhvr>
                                    </p:animEffect>
                                  </p:childTnLst>
                                </p:cTn>
                              </p:par>
                            </p:childTnLst>
                          </p:cTn>
                        </p:par>
                        <p:par>
                          <p:cTn id="156" fill="hold" nodeType="afterGroup">
                            <p:stCondLst>
                              <p:cond delay="4000"/>
                            </p:stCondLst>
                            <p:childTnLst>
                              <p:par>
                                <p:cTn id="157" presetID="22" presetClass="entr" presetSubtype="2" fill="hold" grpId="0" nodeType="afterEffect">
                                  <p:stCondLst>
                                    <p:cond delay="0"/>
                                  </p:stCondLst>
                                  <p:childTnLst>
                                    <p:set>
                                      <p:cBhvr>
                                        <p:cTn id="158" dur="1" fill="hold">
                                          <p:stCondLst>
                                            <p:cond delay="0"/>
                                          </p:stCondLst>
                                        </p:cTn>
                                        <p:tgtEl>
                                          <p:spTgt spid="2909364"/>
                                        </p:tgtEl>
                                        <p:attrNameLst>
                                          <p:attrName>style.visibility</p:attrName>
                                        </p:attrNameLst>
                                      </p:cBhvr>
                                      <p:to>
                                        <p:strVal val="visible"/>
                                      </p:to>
                                    </p:set>
                                    <p:animEffect transition="in" filter="wipe(right)">
                                      <p:cBhvr>
                                        <p:cTn id="159" dur="500"/>
                                        <p:tgtEl>
                                          <p:spTgt spid="2909364"/>
                                        </p:tgtEl>
                                      </p:cBhvr>
                                    </p:animEffect>
                                  </p:childTnLst>
                                </p:cTn>
                              </p:par>
                            </p:childTnLst>
                          </p:cTn>
                        </p:par>
                        <p:par>
                          <p:cTn id="160" fill="hold" nodeType="afterGroup">
                            <p:stCondLst>
                              <p:cond delay="4500"/>
                            </p:stCondLst>
                            <p:childTnLst>
                              <p:par>
                                <p:cTn id="161" presetID="1" presetClass="entr" presetSubtype="0" fill="hold" grpId="0" nodeType="afterEffect">
                                  <p:stCondLst>
                                    <p:cond delay="0"/>
                                  </p:stCondLst>
                                  <p:childTnLst>
                                    <p:set>
                                      <p:cBhvr>
                                        <p:cTn id="162" dur="1" fill="hold">
                                          <p:stCondLst>
                                            <p:cond delay="0"/>
                                          </p:stCondLst>
                                        </p:cTn>
                                        <p:tgtEl>
                                          <p:spTgt spid="2909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9333" grpId="0" animBg="1"/>
      <p:bldP spid="2909334" grpId="0" animBg="1"/>
      <p:bldP spid="2909335" grpId="0" animBg="1"/>
      <p:bldP spid="2909336" grpId="0" animBg="1"/>
      <p:bldP spid="2909336" grpId="1" animBg="1"/>
      <p:bldP spid="2909337" grpId="0" animBg="1"/>
      <p:bldP spid="2909337" grpId="1" animBg="1"/>
      <p:bldP spid="2909338" grpId="0" animBg="1"/>
      <p:bldP spid="2909338" grpId="1" animBg="1"/>
      <p:bldP spid="2909339" grpId="0" animBg="1"/>
      <p:bldP spid="2909339" grpId="1" animBg="1"/>
      <p:bldP spid="2909340" grpId="0" animBg="1"/>
      <p:bldP spid="2909340" grpId="1" animBg="1"/>
      <p:bldP spid="2909341" grpId="0" animBg="1"/>
      <p:bldP spid="2909341" grpId="1" animBg="1"/>
      <p:bldP spid="2909342" grpId="0" animBg="1"/>
      <p:bldP spid="2909343" grpId="0" animBg="1"/>
      <p:bldP spid="2909344" grpId="0" animBg="1"/>
      <p:bldP spid="2909344" grpId="1" animBg="1"/>
      <p:bldP spid="2909345" grpId="0" animBg="1"/>
      <p:bldP spid="2909345" grpId="1" animBg="1"/>
      <p:bldP spid="2909346" grpId="0" animBg="1"/>
      <p:bldP spid="2909346" grpId="1" animBg="1"/>
      <p:bldP spid="2909347" grpId="0" animBg="1"/>
      <p:bldP spid="2909347" grpId="1" animBg="1"/>
      <p:bldP spid="2909348" grpId="0" animBg="1"/>
      <p:bldP spid="2909348" grpId="1" animBg="1"/>
      <p:bldP spid="2909349" grpId="0" animBg="1"/>
      <p:bldP spid="2909349" grpId="1" animBg="1"/>
      <p:bldP spid="2909350" grpId="0" animBg="1"/>
      <p:bldP spid="2909351" grpId="0" animBg="1"/>
      <p:bldP spid="2909352" grpId="0" animBg="1"/>
      <p:bldP spid="2909352" grpId="1" animBg="1"/>
      <p:bldP spid="2909353" grpId="0" animBg="1"/>
      <p:bldP spid="2909353" grpId="1" animBg="1"/>
      <p:bldP spid="2909354" grpId="0" animBg="1"/>
      <p:bldP spid="2909354" grpId="1" animBg="1"/>
      <p:bldP spid="2909355" grpId="0" animBg="1"/>
      <p:bldP spid="2909355" grpId="1" animBg="1"/>
      <p:bldP spid="2909356" grpId="0" animBg="1"/>
      <p:bldP spid="2909356" grpId="1" animBg="1"/>
      <p:bldP spid="2909357" grpId="0" animBg="1"/>
      <p:bldP spid="2909357" grpId="1" animBg="1"/>
      <p:bldP spid="2909358" grpId="0" animBg="1"/>
      <p:bldP spid="2909359" grpId="0" animBg="1"/>
      <p:bldP spid="2909360" grpId="0" animBg="1"/>
      <p:bldP spid="2909363" grpId="0"/>
      <p:bldP spid="29093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5"/>
          <p:cNvSpPr>
            <a:spLocks noGrp="1"/>
          </p:cNvSpPr>
          <p:nvPr>
            <p:ph type="title"/>
          </p:nvPr>
        </p:nvSpPr>
        <p:spPr>
          <a:xfrm>
            <a:off x="373063" y="0"/>
            <a:ext cx="8229600" cy="1143000"/>
          </a:xfrm>
        </p:spPr>
        <p:txBody>
          <a:bodyPr/>
          <a:lstStyle/>
          <a:p>
            <a:pPr eaLnBrk="1" hangingPunct="1"/>
            <a:r>
              <a:rPr lang="en-US" dirty="0" smtClean="0"/>
              <a:t>Bags of words: pros and cons</a:t>
            </a:r>
          </a:p>
        </p:txBody>
      </p:sp>
      <p:sp>
        <p:nvSpPr>
          <p:cNvPr id="7" name="Content Placeholder 6"/>
          <p:cNvSpPr>
            <a:spLocks noGrp="1"/>
          </p:cNvSpPr>
          <p:nvPr>
            <p:ph idx="1"/>
          </p:nvPr>
        </p:nvSpPr>
        <p:spPr>
          <a:xfrm>
            <a:off x="446088" y="1311275"/>
            <a:ext cx="8229600" cy="4937125"/>
          </a:xfrm>
        </p:spPr>
        <p:txBody>
          <a:bodyPr>
            <a:normAutofit fontScale="92500" lnSpcReduction="10000"/>
          </a:bodyPr>
          <a:lstStyle/>
          <a:p>
            <a:pPr eaLnBrk="1" hangingPunct="1">
              <a:buFontTx/>
              <a:buNone/>
            </a:pPr>
            <a:r>
              <a:rPr lang="en-US" sz="2800" dirty="0" smtClean="0"/>
              <a:t>+  flexible to geometry / deformations / viewpoint</a:t>
            </a:r>
          </a:p>
          <a:p>
            <a:pPr eaLnBrk="1" hangingPunct="1">
              <a:buFontTx/>
              <a:buNone/>
            </a:pPr>
            <a:r>
              <a:rPr lang="en-US" sz="2800" dirty="0" smtClean="0"/>
              <a:t>+  compact summary of image content</a:t>
            </a:r>
          </a:p>
          <a:p>
            <a:pPr eaLnBrk="1" hangingPunct="1">
              <a:buFontTx/>
              <a:buNone/>
            </a:pPr>
            <a:r>
              <a:rPr lang="en-US" sz="2800" dirty="0" smtClean="0"/>
              <a:t>+  provides vector representation for sets</a:t>
            </a:r>
          </a:p>
          <a:p>
            <a:pPr eaLnBrk="1" hangingPunct="1">
              <a:buFontTx/>
              <a:buNone/>
            </a:pPr>
            <a:r>
              <a:rPr lang="en-US" sz="2800" dirty="0" smtClean="0"/>
              <a:t>+ </a:t>
            </a:r>
            <a:r>
              <a:rPr lang="en-US" sz="2800" dirty="0"/>
              <a:t> </a:t>
            </a:r>
            <a:r>
              <a:rPr lang="en-US" sz="2800" dirty="0" smtClean="0"/>
              <a:t>very good results in practice</a:t>
            </a:r>
          </a:p>
          <a:p>
            <a:pPr eaLnBrk="1" hangingPunct="1">
              <a:buFontTx/>
              <a:buNone/>
            </a:pPr>
            <a:endParaRPr lang="en-US" sz="2800" dirty="0" smtClean="0"/>
          </a:p>
          <a:p>
            <a:pPr eaLnBrk="1" hangingPunct="1">
              <a:buFontTx/>
              <a:buChar char="-"/>
            </a:pPr>
            <a:r>
              <a:rPr lang="en-US" sz="2800" dirty="0" smtClean="0"/>
              <a:t>background </a:t>
            </a:r>
            <a:r>
              <a:rPr lang="en-US" sz="2800" dirty="0" smtClean="0"/>
              <a:t>and foreground mixed when bag covers whole image</a:t>
            </a:r>
          </a:p>
          <a:p>
            <a:pPr eaLnBrk="1" hangingPunct="1">
              <a:buFontTx/>
              <a:buChar char="-"/>
            </a:pPr>
            <a:r>
              <a:rPr lang="en-US" sz="2800" dirty="0" smtClean="0"/>
              <a:t>optimal vocabulary formation remains </a:t>
            </a:r>
            <a:r>
              <a:rPr lang="en-US" sz="2800" dirty="0" smtClean="0"/>
              <a:t>unclear</a:t>
            </a:r>
          </a:p>
          <a:p>
            <a:pPr>
              <a:buFontTx/>
              <a:buChar char="-"/>
            </a:pPr>
            <a:r>
              <a:rPr lang="en-US" sz="2800" dirty="0"/>
              <a:t>basic model ignores </a:t>
            </a:r>
            <a:r>
              <a:rPr lang="en-US" sz="2800" dirty="0" smtClean="0"/>
              <a:t>geometry – feature matches aren’t enough, how they are laid out is important</a:t>
            </a:r>
          </a:p>
          <a:p>
            <a:pPr lvl="1">
              <a:buFontTx/>
              <a:buChar char="-"/>
            </a:pPr>
            <a:r>
              <a:rPr lang="en-US" sz="2400" dirty="0" smtClean="0"/>
              <a:t>must </a:t>
            </a:r>
            <a:r>
              <a:rPr lang="en-US" sz="2400" dirty="0"/>
              <a:t>verify </a:t>
            </a:r>
            <a:r>
              <a:rPr lang="en-US" sz="2400" dirty="0" smtClean="0"/>
              <a:t>matches afterwards (next class)</a:t>
            </a:r>
            <a:endParaRPr lang="en-US" sz="2400" dirty="0" smtClean="0"/>
          </a:p>
          <a:p>
            <a:pPr eaLnBrk="1" hangingPunct="1">
              <a:buFontTx/>
              <a:buNone/>
            </a:pPr>
            <a:endParaRPr lang="en-US" sz="2800" dirty="0" smtClean="0"/>
          </a:p>
        </p:txBody>
      </p:sp>
    </p:spTree>
    <p:extLst>
      <p:ext uri="{BB962C8B-B14F-4D97-AF65-F5344CB8AC3E}">
        <p14:creationId xmlns:p14="http://schemas.microsoft.com/office/powerpoint/2010/main" val="346848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dirty="0" smtClean="0"/>
              <a:t>Summary</a:t>
            </a:r>
          </a:p>
        </p:txBody>
      </p:sp>
      <p:sp>
        <p:nvSpPr>
          <p:cNvPr id="690179" name="Rectangle 3"/>
          <p:cNvSpPr>
            <a:spLocks noGrp="1" noChangeArrowheads="1"/>
          </p:cNvSpPr>
          <p:nvPr>
            <p:ph idx="1"/>
          </p:nvPr>
        </p:nvSpPr>
        <p:spPr/>
        <p:txBody>
          <a:bodyPr/>
          <a:lstStyle/>
          <a:p>
            <a:pPr eaLnBrk="1" hangingPunct="1">
              <a:lnSpc>
                <a:spcPct val="90000"/>
              </a:lnSpc>
              <a:spcBef>
                <a:spcPct val="45000"/>
              </a:spcBef>
              <a:spcAft>
                <a:spcPts val="600"/>
              </a:spcAft>
            </a:pPr>
            <a:r>
              <a:rPr lang="en-US" sz="2400" b="1" dirty="0" smtClean="0"/>
              <a:t>Matching local invariant </a:t>
            </a:r>
            <a:r>
              <a:rPr lang="en-US" sz="2400" b="1" dirty="0" smtClean="0"/>
              <a:t>features</a:t>
            </a:r>
            <a:r>
              <a:rPr lang="en-US" sz="2400" dirty="0"/>
              <a:t> </a:t>
            </a:r>
            <a:r>
              <a:rPr lang="en-US" sz="2400" dirty="0" smtClean="0"/>
              <a:t>useful to </a:t>
            </a:r>
            <a:r>
              <a:rPr lang="en-US" sz="2400" dirty="0" smtClean="0"/>
              <a:t>find objects and </a:t>
            </a:r>
            <a:r>
              <a:rPr lang="en-US" sz="2400" dirty="0" smtClean="0"/>
              <a:t>scenes</a:t>
            </a:r>
            <a:endParaRPr lang="en-US" sz="2400" dirty="0" smtClean="0"/>
          </a:p>
          <a:p>
            <a:pPr eaLnBrk="1" hangingPunct="1">
              <a:lnSpc>
                <a:spcPct val="90000"/>
              </a:lnSpc>
              <a:spcBef>
                <a:spcPct val="45000"/>
              </a:spcBef>
              <a:spcAft>
                <a:spcPts val="600"/>
              </a:spcAft>
            </a:pPr>
            <a:r>
              <a:rPr lang="en-US" sz="2400" b="1" dirty="0" smtClean="0"/>
              <a:t>Bag of </a:t>
            </a:r>
            <a:r>
              <a:rPr lang="en-US" sz="2400" b="1" dirty="0" smtClean="0"/>
              <a:t>words</a:t>
            </a:r>
            <a:r>
              <a:rPr lang="en-US" sz="2400" dirty="0" smtClean="0"/>
              <a:t>: </a:t>
            </a:r>
            <a:r>
              <a:rPr lang="en-US" sz="2400" dirty="0" smtClean="0"/>
              <a:t>quantize feature space to make discrete set of visual words</a:t>
            </a:r>
          </a:p>
          <a:p>
            <a:pPr lvl="1" eaLnBrk="1" hangingPunct="1">
              <a:lnSpc>
                <a:spcPct val="90000"/>
              </a:lnSpc>
              <a:spcBef>
                <a:spcPct val="45000"/>
              </a:spcBef>
            </a:pPr>
            <a:r>
              <a:rPr lang="en-US" sz="2400" dirty="0" smtClean="0"/>
              <a:t>Summarize image by distribution of words</a:t>
            </a:r>
          </a:p>
          <a:p>
            <a:pPr lvl="1" eaLnBrk="1" hangingPunct="1">
              <a:lnSpc>
                <a:spcPct val="90000"/>
              </a:lnSpc>
              <a:spcBef>
                <a:spcPct val="45000"/>
              </a:spcBef>
            </a:pPr>
            <a:r>
              <a:rPr lang="en-US" sz="2400" dirty="0" smtClean="0"/>
              <a:t>Index individual words</a:t>
            </a:r>
          </a:p>
          <a:p>
            <a:pPr eaLnBrk="1" hangingPunct="1">
              <a:lnSpc>
                <a:spcPct val="90000"/>
              </a:lnSpc>
              <a:spcBef>
                <a:spcPct val="45000"/>
              </a:spcBef>
              <a:spcAft>
                <a:spcPts val="600"/>
              </a:spcAft>
            </a:pPr>
            <a:r>
              <a:rPr lang="en-US" sz="2400" b="1" dirty="0" smtClean="0"/>
              <a:t>Inverted index</a:t>
            </a:r>
            <a:r>
              <a:rPr lang="en-US" sz="2400" dirty="0" smtClean="0"/>
              <a:t>: pre-compute index to enable faster search at query time</a:t>
            </a:r>
          </a:p>
        </p:txBody>
      </p:sp>
    </p:spTree>
    <p:extLst>
      <p:ext uri="{BB962C8B-B14F-4D97-AF65-F5344CB8AC3E}">
        <p14:creationId xmlns:p14="http://schemas.microsoft.com/office/powerpoint/2010/main" val="36757969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69850"/>
            <a:ext cx="8229600" cy="1143000"/>
          </a:xfrm>
        </p:spPr>
        <p:txBody>
          <a:bodyPr/>
          <a:lstStyle/>
          <a:p>
            <a:r>
              <a:rPr lang="en-US" dirty="0" smtClean="0"/>
              <a:t>Indexing </a:t>
            </a:r>
            <a:r>
              <a:rPr lang="en-US" dirty="0" smtClean="0"/>
              <a:t>Local </a:t>
            </a:r>
            <a:r>
              <a:rPr lang="en-US" dirty="0"/>
              <a:t>F</a:t>
            </a:r>
            <a:r>
              <a:rPr lang="en-US" dirty="0" smtClean="0"/>
              <a:t>eatures</a:t>
            </a:r>
            <a:endParaRPr lang="en-US" dirty="0" smtClean="0"/>
          </a:p>
        </p:txBody>
      </p:sp>
      <p:sp>
        <p:nvSpPr>
          <p:cNvPr id="20" name="Rectangle 19"/>
          <p:cNvSpPr>
            <a:spLocks noChangeArrowheads="1"/>
          </p:cNvSpPr>
          <p:nvPr/>
        </p:nvSpPr>
        <p:spPr bwMode="auto">
          <a:xfrm>
            <a:off x="5715000" y="1189038"/>
            <a:ext cx="3429000" cy="3048000"/>
          </a:xfrm>
          <a:prstGeom prst="rect">
            <a:avLst/>
          </a:prstGeom>
          <a:solidFill>
            <a:srgbClr val="FFFFFF"/>
          </a:solidFill>
          <a:ln w="9525" algn="ctr">
            <a:solidFill>
              <a:srgbClr val="FFFFFF"/>
            </a:solidFill>
            <a:round/>
            <a:headEnd/>
            <a:tailEnd/>
          </a:ln>
        </p:spPr>
        <p:txBody>
          <a:bodyPr/>
          <a:lstStyle/>
          <a:p>
            <a:pPr>
              <a:defRPr/>
            </a:pPr>
            <a:endParaRPr lang="en-US" kern="0">
              <a:solidFill>
                <a:sysClr val="windowText" lastClr="000000"/>
              </a:solidFill>
            </a:endParaRPr>
          </a:p>
        </p:txBody>
      </p:sp>
      <p:sp>
        <p:nvSpPr>
          <p:cNvPr id="21" name="Rectangle 20"/>
          <p:cNvSpPr>
            <a:spLocks noChangeArrowheads="1"/>
          </p:cNvSpPr>
          <p:nvPr/>
        </p:nvSpPr>
        <p:spPr bwMode="auto">
          <a:xfrm>
            <a:off x="5029200" y="1417638"/>
            <a:ext cx="685800" cy="2590800"/>
          </a:xfrm>
          <a:prstGeom prst="rect">
            <a:avLst/>
          </a:prstGeom>
          <a:solidFill>
            <a:srgbClr val="FFFFFF"/>
          </a:solidFill>
          <a:ln w="9525" algn="ctr">
            <a:solidFill>
              <a:srgbClr val="FFFFFF"/>
            </a:solidFill>
            <a:round/>
            <a:headEnd/>
            <a:tailEnd/>
          </a:ln>
        </p:spPr>
        <p:txBody>
          <a:bodyPr/>
          <a:lstStyle/>
          <a:p>
            <a:pPr>
              <a:defRPr/>
            </a:pPr>
            <a:endParaRPr lang="en-US" kern="0">
              <a:solidFill>
                <a:sysClr val="windowText" lastClr="000000"/>
              </a:solidFill>
            </a:endParaRPr>
          </a:p>
        </p:txBody>
      </p:sp>
      <p:pic>
        <p:nvPicPr>
          <p:cNvPr id="22" name="Picture 21" descr="building2_siftpatches.jpg"/>
          <p:cNvPicPr>
            <a:picLocks noChangeAspect="1"/>
          </p:cNvPicPr>
          <p:nvPr/>
        </p:nvPicPr>
        <p:blipFill>
          <a:blip r:embed="rId3">
            <a:extLst>
              <a:ext uri="{28A0092B-C50C-407E-A947-70E740481C1C}">
                <a14:useLocalDpi xmlns:a14="http://schemas.microsoft.com/office/drawing/2010/main" val="0"/>
              </a:ext>
            </a:extLst>
          </a:blip>
          <a:srcRect l="9975" t="5734" r="10223" b="8244"/>
          <a:stretch>
            <a:fillRect/>
          </a:stretch>
        </p:blipFill>
        <p:spPr bwMode="auto">
          <a:xfrm>
            <a:off x="609600" y="43434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6"/>
          <p:cNvSpPr>
            <a:spLocks noChangeArrowheads="1"/>
          </p:cNvSpPr>
          <p:nvPr/>
        </p:nvSpPr>
        <p:spPr bwMode="auto">
          <a:xfrm>
            <a:off x="3810000" y="4038600"/>
            <a:ext cx="1828800" cy="2590800"/>
          </a:xfrm>
          <a:prstGeom prst="rect">
            <a:avLst/>
          </a:prstGeom>
          <a:solidFill>
            <a:srgbClr val="FFFFFF"/>
          </a:solidFill>
          <a:ln w="9525" algn="ctr">
            <a:solidFill>
              <a:srgbClr val="FFFFFF"/>
            </a:solidFill>
            <a:round/>
            <a:headEnd/>
            <a:tailEnd/>
          </a:ln>
        </p:spPr>
        <p:txBody>
          <a:bodyPr/>
          <a:lstStyle/>
          <a:p>
            <a:pPr>
              <a:defRPr/>
            </a:pPr>
            <a:endParaRPr lang="en-US" kern="0">
              <a:solidFill>
                <a:sysClr val="windowText" lastClr="000000"/>
              </a:solidFill>
            </a:endParaRPr>
          </a:p>
        </p:txBody>
      </p:sp>
      <p:sp>
        <p:nvSpPr>
          <p:cNvPr id="24" name="TextBox 23"/>
          <p:cNvSpPr txBox="1">
            <a:spLocks noChangeArrowheads="1"/>
          </p:cNvSpPr>
          <p:nvPr/>
        </p:nvSpPr>
        <p:spPr bwMode="auto">
          <a:xfrm rot="5400000">
            <a:off x="4506913" y="6008687"/>
            <a:ext cx="762000" cy="784225"/>
          </a:xfrm>
          <a:prstGeom prst="rect">
            <a:avLst/>
          </a:prstGeom>
          <a:noFill/>
          <a:ln w="9525">
            <a:noFill/>
            <a:miter lim="800000"/>
            <a:headEnd/>
            <a:tailEnd/>
          </a:ln>
        </p:spPr>
        <p:txBody>
          <a:bodyPr wrap="none">
            <a:spAutoFit/>
          </a:bodyPr>
          <a:lstStyle/>
          <a:p>
            <a:pPr>
              <a:defRPr/>
            </a:pPr>
            <a:r>
              <a:rPr lang="en-US" sz="4500" b="1" kern="0">
                <a:solidFill>
                  <a:srgbClr val="000000"/>
                </a:solidFill>
              </a:rPr>
              <a:t>…</a:t>
            </a:r>
          </a:p>
        </p:txBody>
      </p:sp>
      <p:pic>
        <p:nvPicPr>
          <p:cNvPr id="25"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39375" t="52499" r="41875" b="25000"/>
          <a:stretch>
            <a:fillRect/>
          </a:stretch>
        </p:blipFill>
        <p:spPr bwMode="auto">
          <a:xfrm>
            <a:off x="4513263" y="4495800"/>
            <a:ext cx="5921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a:off x="4495800" y="5181600"/>
            <a:ext cx="558800" cy="45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7" name="Content Placeholder 3" descr="building2.jpg"/>
          <p:cNvPicPr>
            <a:picLocks noChangeAspect="1"/>
          </p:cNvPicPr>
          <p:nvPr/>
        </p:nvPicPr>
        <p:blipFill>
          <a:blip r:embed="rId4" cstate="print">
            <a:extLst>
              <a:ext uri="{28A0092B-C50C-407E-A947-70E740481C1C}">
                <a14:useLocalDpi xmlns:a14="http://schemas.microsoft.com/office/drawing/2010/main" val="0"/>
              </a:ext>
            </a:extLst>
          </a:blip>
          <a:srcRect t="72945" r="79361"/>
          <a:stretch>
            <a:fillRect/>
          </a:stretch>
        </p:blipFill>
        <p:spPr bwMode="auto">
          <a:xfrm>
            <a:off x="4495800" y="5791200"/>
            <a:ext cx="53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a:cxnSpLocks noChangeShapeType="1"/>
          </p:cNvCxnSpPr>
          <p:nvPr/>
        </p:nvCxnSpPr>
        <p:spPr bwMode="auto">
          <a:xfrm>
            <a:off x="2608263" y="5025189"/>
            <a:ext cx="1905000" cy="5334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flipV="1">
            <a:off x="1219200" y="6019800"/>
            <a:ext cx="3429000" cy="295275"/>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30" name="Straight Arrow Connector 29"/>
          <p:cNvCxnSpPr>
            <a:cxnSpLocks noChangeShapeType="1"/>
          </p:cNvCxnSpPr>
          <p:nvPr/>
        </p:nvCxnSpPr>
        <p:spPr bwMode="auto">
          <a:xfrm flipV="1">
            <a:off x="1676400" y="4800600"/>
            <a:ext cx="2971800" cy="838200"/>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31" name="Double Bracket 17"/>
          <p:cNvSpPr>
            <a:spLocks noChangeArrowheads="1"/>
          </p:cNvSpPr>
          <p:nvPr/>
        </p:nvSpPr>
        <p:spPr bwMode="auto">
          <a:xfrm>
            <a:off x="3810000" y="1143000"/>
            <a:ext cx="1905000" cy="5486400"/>
          </a:xfrm>
          <a:prstGeom prst="bracketPair">
            <a:avLst>
              <a:gd name="adj" fmla="val 16667"/>
            </a:avLst>
          </a:prstGeom>
          <a:noFill/>
          <a:ln w="57150" algn="ctr">
            <a:solidFill>
              <a:srgbClr val="000000"/>
            </a:solidFill>
            <a:round/>
            <a:headEnd/>
            <a:tailEnd/>
          </a:ln>
        </p:spPr>
        <p:txBody>
          <a:bodyPr/>
          <a:lstStyle/>
          <a:p>
            <a:pPr>
              <a:defRPr/>
            </a:pPr>
            <a:endParaRPr lang="en-US" kern="0">
              <a:solidFill>
                <a:sysClr val="windowText" lastClr="000000"/>
              </a:solidFill>
            </a:endParaRPr>
          </a:p>
        </p:txBody>
      </p:sp>
      <p:grpSp>
        <p:nvGrpSpPr>
          <p:cNvPr id="10" name="Group 9"/>
          <p:cNvGrpSpPr/>
          <p:nvPr/>
        </p:nvGrpSpPr>
        <p:grpSpPr>
          <a:xfrm>
            <a:off x="512763" y="1600200"/>
            <a:ext cx="3103203" cy="2286000"/>
            <a:chOff x="512763" y="1600200"/>
            <a:chExt cx="3103203" cy="2286000"/>
          </a:xfrm>
        </p:grpSpPr>
        <p:pic>
          <p:nvPicPr>
            <p:cNvPr id="2" name="Picture 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2763" y="1600200"/>
              <a:ext cx="3048000" cy="2286000"/>
            </a:xfrm>
            <a:prstGeom prst="rect">
              <a:avLst/>
            </a:prstGeom>
            <a:ln>
              <a:solidFill>
                <a:schemeClr val="bg2"/>
              </a:solidFill>
            </a:ln>
          </p:spPr>
        </p:pic>
        <p:sp>
          <p:nvSpPr>
            <p:cNvPr id="6" name="Rectangle 5"/>
            <p:cNvSpPr/>
            <p:nvPr/>
          </p:nvSpPr>
          <p:spPr bwMode="auto">
            <a:xfrm rot="959486">
              <a:off x="1011416" y="22782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rot="360849">
              <a:off x="1163816" y="2430677"/>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19794519">
              <a:off x="1339511" y="2139627"/>
              <a:ext cx="1214576" cy="109795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21022288">
              <a:off x="2049010" y="2245107"/>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1022288">
              <a:off x="2201410" y="283310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21022288">
              <a:off x="2856278" y="26377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21022288">
              <a:off x="3008678" y="1951921"/>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1573310">
              <a:off x="672084" y="2751252"/>
              <a:ext cx="609999" cy="621524"/>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634749">
              <a:off x="1557278" y="2565682"/>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634749">
              <a:off x="1709678" y="3153676"/>
              <a:ext cx="607288" cy="548978"/>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grpSp>
      <p:pic>
        <p:nvPicPr>
          <p:cNvPr id="42" name="Content Placeholder 3" descr="building2.jpg"/>
          <p:cNvPicPr>
            <a:picLocks noChangeAspect="1"/>
          </p:cNvPicPr>
          <p:nvPr/>
        </p:nvPicPr>
        <p:blipFill>
          <a:blip r:embed="rId4">
            <a:extLst>
              <a:ext uri="{28A0092B-C50C-407E-A947-70E740481C1C}">
                <a14:useLocalDpi xmlns:a14="http://schemas.microsoft.com/office/drawing/2010/main" val="0"/>
              </a:ext>
            </a:extLst>
          </a:blip>
          <a:srcRect l="65625" t="25000" r="13750" b="52499"/>
          <a:stretch>
            <a:fillRect/>
          </a:stretch>
        </p:blipFill>
        <p:spPr bwMode="auto">
          <a:xfrm rot="5400000">
            <a:off x="4415725" y="3435925"/>
            <a:ext cx="693550" cy="679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cxnSp>
        <p:nvCxnSpPr>
          <p:cNvPr id="43" name="Straight Arrow Connector 42"/>
          <p:cNvCxnSpPr>
            <a:cxnSpLocks noChangeShapeType="1"/>
          </p:cNvCxnSpPr>
          <p:nvPr/>
        </p:nvCxnSpPr>
        <p:spPr bwMode="auto">
          <a:xfrm>
            <a:off x="3159922" y="2514600"/>
            <a:ext cx="1679865" cy="1303338"/>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5" name="Content Placeholder 3" descr="building2.jpg"/>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l="39375" t="52499" r="41875" b="25000"/>
          <a:stretch>
            <a:fillRect/>
          </a:stretch>
        </p:blipFill>
        <p:spPr bwMode="auto">
          <a:xfrm>
            <a:off x="4422650" y="2400430"/>
            <a:ext cx="734435" cy="6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p:cNvCxnSpPr>
            <a:cxnSpLocks noChangeShapeType="1"/>
          </p:cNvCxnSpPr>
          <p:nvPr/>
        </p:nvCxnSpPr>
        <p:spPr bwMode="auto">
          <a:xfrm>
            <a:off x="2057400" y="2690019"/>
            <a:ext cx="2667000" cy="23019"/>
          </a:xfrm>
          <a:prstGeom prst="straightConnector1">
            <a:avLst/>
          </a:prstGeom>
          <a:noFill/>
          <a:ln w="38100" algn="ctr">
            <a:solidFill>
              <a:srgbClr val="FF0000"/>
            </a:solidFill>
            <a:round/>
            <a:headEnd/>
            <a:tailEnd type="arrow" w="med" len="med"/>
          </a:ln>
          <a:extLst>
            <a:ext uri="{909E8E84-426E-40DD-AFC4-6F175D3DCCD1}">
              <a14:hiddenFill xmlns:a14="http://schemas.microsoft.com/office/drawing/2010/main">
                <a:noFill/>
              </a14:hiddenFill>
            </a:ext>
          </a:extLst>
        </p:spPr>
      </p:cxnSp>
      <p:pic>
        <p:nvPicPr>
          <p:cNvPr id="47" name="Picture 6" descr="building1_siftpatches.jpg"/>
          <p:cNvPicPr>
            <a:picLocks noChangeAspect="1"/>
          </p:cNvPicPr>
          <p:nvPr/>
        </p:nvPicPr>
        <p:blipFill>
          <a:blip r:embed="rId6" cstate="print">
            <a:extLst>
              <a:ext uri="{28A0092B-C50C-407E-A947-70E740481C1C}">
                <a14:useLocalDpi xmlns:a14="http://schemas.microsoft.com/office/drawing/2010/main" val="0"/>
              </a:ext>
            </a:extLst>
          </a:blip>
          <a:srcRect l="9975" t="3943" r="10223" b="8601"/>
          <a:stretch>
            <a:fillRect/>
          </a:stretch>
        </p:blipFill>
        <p:spPr bwMode="auto">
          <a:xfrm>
            <a:off x="6292517" y="2845358"/>
            <a:ext cx="2514600" cy="191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p:cNvCxnSpPr>
            <a:cxnSpLocks noChangeShapeType="1"/>
          </p:cNvCxnSpPr>
          <p:nvPr/>
        </p:nvCxnSpPr>
        <p:spPr bwMode="auto">
          <a:xfrm flipH="1">
            <a:off x="4887914" y="4122550"/>
            <a:ext cx="2351086" cy="639950"/>
          </a:xfrm>
          <a:prstGeom prst="straightConnector1">
            <a:avLst/>
          </a:prstGeom>
          <a:noFill/>
          <a:ln w="38100" algn="ctr">
            <a:solidFill>
              <a:srgbClr val="FFC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551581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Features as High Dimensional</a:t>
            </a:r>
            <a:r>
              <a:rPr lang="en-US" baseline="0" dirty="0" smtClean="0"/>
              <a:t> Points</a:t>
            </a:r>
            <a:endParaRPr lang="en-US" dirty="0"/>
          </a:p>
        </p:txBody>
      </p:sp>
      <p:sp>
        <p:nvSpPr>
          <p:cNvPr id="60421" name="Content Placeholder 4"/>
          <p:cNvSpPr>
            <a:spLocks noGrp="1"/>
          </p:cNvSpPr>
          <p:nvPr>
            <p:ph idx="1"/>
          </p:nvPr>
        </p:nvSpPr>
        <p:spPr>
          <a:xfrm>
            <a:off x="457200" y="1295401"/>
            <a:ext cx="8229600" cy="1676400"/>
          </a:xfrm>
        </p:spPr>
        <p:txBody>
          <a:bodyPr>
            <a:normAutofit fontScale="92500" lnSpcReduction="10000"/>
          </a:bodyPr>
          <a:lstStyle/>
          <a:p>
            <a:pPr eaLnBrk="1" hangingPunct="1"/>
            <a:r>
              <a:rPr lang="en-US" sz="2800" dirty="0" smtClean="0">
                <a:latin typeface="Arial" pitchFamily="34" charset="0"/>
                <a:cs typeface="Arial" pitchFamily="34" charset="0"/>
              </a:rPr>
              <a:t>Each patch / region has a </a:t>
            </a:r>
            <a:r>
              <a:rPr lang="en-US" sz="2800" dirty="0" smtClean="0">
                <a:latin typeface="Arial" pitchFamily="34" charset="0"/>
                <a:cs typeface="Arial" pitchFamily="34" charset="0"/>
              </a:rPr>
              <a:t>descriptor (e.g., SIFT)</a:t>
            </a:r>
          </a:p>
          <a:p>
            <a:pPr eaLnBrk="1" hangingPunct="1"/>
            <a:r>
              <a:rPr lang="en-US" sz="2800" dirty="0" smtClean="0">
                <a:latin typeface="Arial" pitchFamily="34" charset="0"/>
                <a:cs typeface="Arial" pitchFamily="34" charset="0"/>
              </a:rPr>
              <a:t>Think of each feature as a </a:t>
            </a:r>
            <a:r>
              <a:rPr lang="en-US" sz="2800" dirty="0" smtClean="0">
                <a:latin typeface="Arial" pitchFamily="34" charset="0"/>
                <a:cs typeface="Arial" pitchFamily="34" charset="0"/>
              </a:rPr>
              <a:t>point in </a:t>
            </a:r>
            <a:r>
              <a:rPr lang="en-US" sz="2800" dirty="0" smtClean="0">
                <a:latin typeface="Arial" pitchFamily="34" charset="0"/>
                <a:cs typeface="Arial" pitchFamily="34" charset="0"/>
              </a:rPr>
              <a:t>a </a:t>
            </a:r>
            <a:r>
              <a:rPr lang="en-US" sz="2800" dirty="0" smtClean="0">
                <a:latin typeface="Arial" pitchFamily="34" charset="0"/>
                <a:cs typeface="Arial" pitchFamily="34" charset="0"/>
              </a:rPr>
              <a:t>high-dimensional feature space </a:t>
            </a:r>
            <a:endParaRPr lang="en-US" sz="2800" dirty="0" smtClean="0">
              <a:latin typeface="Arial" pitchFamily="34" charset="0"/>
              <a:cs typeface="Arial" pitchFamily="34" charset="0"/>
            </a:endParaRPr>
          </a:p>
          <a:p>
            <a:pPr lvl="1"/>
            <a:r>
              <a:rPr lang="en-US" sz="2400" dirty="0" smtClean="0">
                <a:latin typeface="Arial" pitchFamily="34" charset="0"/>
                <a:cs typeface="Arial" pitchFamily="34" charset="0"/>
              </a:rPr>
              <a:t>128 dimensions for </a:t>
            </a:r>
            <a:r>
              <a:rPr lang="en-US" sz="2400" dirty="0" smtClean="0">
                <a:latin typeface="Arial" pitchFamily="34" charset="0"/>
                <a:cs typeface="Arial" pitchFamily="34" charset="0"/>
              </a:rPr>
              <a:t>SIFT</a:t>
            </a:r>
            <a:endParaRPr lang="en-US" sz="2400" dirty="0" smtClean="0">
              <a:latin typeface="Arial" pitchFamily="34" charset="0"/>
              <a:cs typeface="Arial" pitchFamily="34" charset="0"/>
            </a:endParaRPr>
          </a:p>
          <a:p>
            <a:pPr eaLnBrk="1" hangingPunct="1"/>
            <a:endParaRPr lang="en-US" sz="2800" dirty="0" smtClean="0">
              <a:latin typeface="Arial" pitchFamily="34" charset="0"/>
              <a:cs typeface="Arial" pitchFamily="34" charset="0"/>
            </a:endParaRPr>
          </a:p>
        </p:txBody>
      </p:sp>
      <p:sp>
        <p:nvSpPr>
          <p:cNvPr id="60419"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 name="Rectangle 1"/>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1" name="Rectangle 30"/>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Rectangle 32"/>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4" name="Rectangle 33"/>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5" name="Rectangle 34"/>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6" name="Rectangle 35"/>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7" name="Rectangle 36"/>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Rectangle 37"/>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9" name="Rectangle 38"/>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2" name="Rectangle 41"/>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 name="TextBox 2"/>
          <p:cNvSpPr txBox="1"/>
          <p:nvPr/>
        </p:nvSpPr>
        <p:spPr>
          <a:xfrm>
            <a:off x="3657600" y="5112603"/>
            <a:ext cx="2362200" cy="830997"/>
          </a:xfrm>
          <a:prstGeom prst="rect">
            <a:avLst/>
          </a:prstGeom>
          <a:noFill/>
        </p:spPr>
        <p:txBody>
          <a:bodyPr wrap="square" rtlCol="0">
            <a:spAutoFit/>
          </a:bodyPr>
          <a:lstStyle/>
          <a:p>
            <a:pPr algn="ctr"/>
            <a:r>
              <a:rPr lang="en-US" sz="2400" dirty="0" smtClean="0"/>
              <a:t>Descriptor’s feature </a:t>
            </a:r>
            <a:r>
              <a:rPr lang="en-US" sz="2400" dirty="0" smtClean="0"/>
              <a:t>space</a:t>
            </a:r>
          </a:p>
        </p:txBody>
      </p:sp>
      <p:cxnSp>
        <p:nvCxnSpPr>
          <p:cNvPr id="5" name="Straight Arrow Connector 4"/>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Oval 14"/>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7" name="Oval 56"/>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8" name="Oval 57"/>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9" name="Oval 58"/>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0" name="Oval 59"/>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1" name="Oval 60"/>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2" name="Oval 61"/>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3" name="Oval 62"/>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4" name="Oval 63"/>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5" name="Oval 64"/>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7" name="Curved Connector 16"/>
          <p:cNvCxnSpPr>
            <a:endCxn id="59"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19" name="Curved Connector 18"/>
          <p:cNvCxnSpPr>
            <a:endCxn id="60"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619276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dirty="0" smtClean="0"/>
              <a:t>Indexing local features</a:t>
            </a:r>
          </a:p>
        </p:txBody>
      </p:sp>
      <p:sp>
        <p:nvSpPr>
          <p:cNvPr id="761859" name="Content Placeholder 8"/>
          <p:cNvSpPr>
            <a:spLocks noGrp="1"/>
          </p:cNvSpPr>
          <p:nvPr>
            <p:ph idx="1"/>
          </p:nvPr>
        </p:nvSpPr>
        <p:spPr>
          <a:xfrm>
            <a:off x="457200" y="1371600"/>
            <a:ext cx="8229600" cy="4525963"/>
          </a:xfrm>
        </p:spPr>
        <p:txBody>
          <a:bodyPr/>
          <a:lstStyle/>
          <a:p>
            <a:pPr eaLnBrk="1" hangingPunct="1"/>
            <a:r>
              <a:rPr lang="en-US" sz="2800" dirty="0" smtClean="0"/>
              <a:t>When we see close points in feature space, we have similar descriptors, which indicates similar local </a:t>
            </a:r>
            <a:r>
              <a:rPr lang="en-US" sz="2800" dirty="0" smtClean="0"/>
              <a:t>content</a:t>
            </a:r>
            <a:endParaRPr lang="en-US" sz="2800" dirty="0" smtClean="0"/>
          </a:p>
          <a:p>
            <a:pPr eaLnBrk="1" hangingPunct="1"/>
            <a:endParaRPr lang="en-US" sz="2800" dirty="0" smtClean="0"/>
          </a:p>
          <a:p>
            <a:pPr eaLnBrk="1" hangingPunct="1"/>
            <a:endParaRPr lang="en-US" sz="2800" dirty="0" smtClean="0"/>
          </a:p>
          <a:p>
            <a:pPr eaLnBrk="1" hangingPunct="1"/>
            <a:endParaRPr lang="en-US" sz="2800" dirty="0" smtClean="0"/>
          </a:p>
          <a:p>
            <a:pPr eaLnBrk="1" hangingPunct="1">
              <a:buFontTx/>
              <a:buNone/>
            </a:pPr>
            <a:endParaRPr lang="en-US" sz="2800" dirty="0" smtClean="0"/>
          </a:p>
          <a:p>
            <a:pPr eaLnBrk="1" hangingPunct="1">
              <a:buFontTx/>
              <a:buNone/>
            </a:pPr>
            <a:endParaRPr lang="en-US" sz="2800" dirty="0" smtClean="0"/>
          </a:p>
        </p:txBody>
      </p:sp>
      <p:sp>
        <p:nvSpPr>
          <p:cNvPr id="61445" name="Rectangle 3"/>
          <p:cNvSpPr>
            <a:spLocks noChangeArrowheads="1"/>
          </p:cNvSpPr>
          <p:nvPr/>
        </p:nvSpPr>
        <p:spPr bwMode="auto">
          <a:xfrm>
            <a:off x="457200" y="10747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 typeface="Arial" pitchFamily="34" charset="0"/>
              <a:buNone/>
            </a:pPr>
            <a:endParaRPr lang="en-US" sz="2400" smtClean="0">
              <a:solidFill>
                <a:srgbClr val="FFFFFF"/>
              </a:solidFill>
              <a:latin typeface="Trebuchet MS" pitchFamily="34" charset="0"/>
            </a:endParaRPr>
          </a:p>
        </p:txBody>
      </p:sp>
      <p:sp>
        <p:nvSpPr>
          <p:cNvPr id="7" name="Rectangle 30"/>
          <p:cNvSpPr>
            <a:spLocks noChangeArrowheads="1"/>
          </p:cNvSpPr>
          <p:nvPr/>
        </p:nvSpPr>
        <p:spPr bwMode="auto">
          <a:xfrm>
            <a:off x="1913507" y="3669779"/>
            <a:ext cx="721038" cy="24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0000" tIns="46800" rIns="90000" bIns="46800"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8" name="Rectangle 7"/>
          <p:cNvSpPr/>
          <p:nvPr/>
        </p:nvSpPr>
        <p:spPr bwMode="auto">
          <a:xfrm>
            <a:off x="860757" y="3048000"/>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0" name="Rectangle 9"/>
          <p:cNvSpPr/>
          <p:nvPr/>
        </p:nvSpPr>
        <p:spPr bwMode="auto">
          <a:xfrm>
            <a:off x="1992490" y="391182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1" name="Rectangle 10"/>
          <p:cNvSpPr/>
          <p:nvPr/>
        </p:nvSpPr>
        <p:spPr bwMode="auto">
          <a:xfrm rot="4425073">
            <a:off x="1284140" y="3274419"/>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2" name="Rectangle 11"/>
          <p:cNvSpPr/>
          <p:nvPr/>
        </p:nvSpPr>
        <p:spPr bwMode="auto">
          <a:xfrm rot="1660106">
            <a:off x="1430740" y="3343901"/>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3" name="Rectangle 12"/>
          <p:cNvSpPr/>
          <p:nvPr/>
        </p:nvSpPr>
        <p:spPr bwMode="auto">
          <a:xfrm rot="2887875">
            <a:off x="979545" y="532362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4" name="Rectangle 13"/>
          <p:cNvSpPr/>
          <p:nvPr/>
        </p:nvSpPr>
        <p:spPr bwMode="auto">
          <a:xfrm rot="5038897">
            <a:off x="1040437" y="364161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5" name="Rectangle 14"/>
          <p:cNvSpPr/>
          <p:nvPr/>
        </p:nvSpPr>
        <p:spPr bwMode="auto">
          <a:xfrm rot="4100336">
            <a:off x="1827677" y="3985293"/>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6" name="Rectangle 15"/>
          <p:cNvSpPr/>
          <p:nvPr/>
        </p:nvSpPr>
        <p:spPr bwMode="auto">
          <a:xfrm rot="5038897">
            <a:off x="1111435" y="4933430"/>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7" name="Rectangle 16"/>
          <p:cNvSpPr/>
          <p:nvPr/>
        </p:nvSpPr>
        <p:spPr bwMode="auto">
          <a:xfrm rot="4100336">
            <a:off x="2988331" y="4856648"/>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8" name="Rectangle 17"/>
          <p:cNvSpPr/>
          <p:nvPr/>
        </p:nvSpPr>
        <p:spPr bwMode="auto">
          <a:xfrm rot="823157">
            <a:off x="1255989"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0" name="TextBox 19"/>
          <p:cNvSpPr txBox="1"/>
          <p:nvPr/>
        </p:nvSpPr>
        <p:spPr>
          <a:xfrm>
            <a:off x="3657600" y="5112603"/>
            <a:ext cx="2362200" cy="830997"/>
          </a:xfrm>
          <a:prstGeom prst="rect">
            <a:avLst/>
          </a:prstGeom>
          <a:noFill/>
        </p:spPr>
        <p:txBody>
          <a:bodyPr wrap="square" rtlCol="0">
            <a:spAutoFit/>
          </a:bodyPr>
          <a:lstStyle/>
          <a:p>
            <a:pPr algn="ctr"/>
            <a:r>
              <a:rPr lang="en-US" sz="2400" dirty="0" smtClean="0"/>
              <a:t>Descriptor’s feature space</a:t>
            </a:r>
            <a:endParaRPr lang="en-US" sz="2400" dirty="0"/>
          </a:p>
        </p:txBody>
      </p:sp>
      <p:cxnSp>
        <p:nvCxnSpPr>
          <p:cNvPr id="21" name="Straight Arrow Connector 20"/>
          <p:cNvCxnSpPr/>
          <p:nvPr/>
        </p:nvCxnSpPr>
        <p:spPr bwMode="auto">
          <a:xfrm flipV="1">
            <a:off x="3936175" y="4233764"/>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5" y="4291258"/>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Oval 23"/>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5" name="Oval 24"/>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6" name="Oval 25"/>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7" name="Oval 26"/>
          <p:cNvSpPr/>
          <p:nvPr/>
        </p:nvSpPr>
        <p:spPr bwMode="auto">
          <a:xfrm>
            <a:off x="4572000" y="37568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8" name="Oval 27"/>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29" name="Oval 28"/>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0" name="Oval 29"/>
          <p:cNvSpPr/>
          <p:nvPr/>
        </p:nvSpPr>
        <p:spPr bwMode="auto">
          <a:xfrm>
            <a:off x="5105400" y="32004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1" name="Oval 30"/>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2" name="Oval 31"/>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3" name="Oval 32"/>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34" name="Curved Connector 33"/>
          <p:cNvCxnSpPr>
            <a:endCxn id="27" idx="2"/>
          </p:cNvCxnSpPr>
          <p:nvPr/>
        </p:nvCxnSpPr>
        <p:spPr bwMode="auto">
          <a:xfrm>
            <a:off x="1674405"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a:endCxn id="28"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p:cNvSpPr txBox="1"/>
          <p:nvPr/>
        </p:nvSpPr>
        <p:spPr>
          <a:xfrm>
            <a:off x="963767" y="6027003"/>
            <a:ext cx="2362200" cy="830997"/>
          </a:xfrm>
          <a:prstGeom prst="rect">
            <a:avLst/>
          </a:prstGeom>
          <a:noFill/>
        </p:spPr>
        <p:txBody>
          <a:bodyPr wrap="square" rtlCol="0">
            <a:spAutoFit/>
          </a:bodyPr>
          <a:lstStyle/>
          <a:p>
            <a:pPr algn="ctr"/>
            <a:r>
              <a:rPr lang="en-US" sz="2400" dirty="0" smtClean="0"/>
              <a:t>Database images</a:t>
            </a:r>
            <a:endParaRPr lang="en-US" sz="2400" dirty="0"/>
          </a:p>
        </p:txBody>
      </p:sp>
      <p:sp>
        <p:nvSpPr>
          <p:cNvPr id="37" name="Rectangle 36"/>
          <p:cNvSpPr/>
          <p:nvPr/>
        </p:nvSpPr>
        <p:spPr bwMode="auto">
          <a:xfrm>
            <a:off x="6781800" y="348211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8" name="TextBox 37"/>
          <p:cNvSpPr txBox="1"/>
          <p:nvPr/>
        </p:nvSpPr>
        <p:spPr>
          <a:xfrm>
            <a:off x="6553200" y="4956815"/>
            <a:ext cx="1905000" cy="830997"/>
          </a:xfrm>
          <a:prstGeom prst="rect">
            <a:avLst/>
          </a:prstGeom>
          <a:noFill/>
        </p:spPr>
        <p:txBody>
          <a:bodyPr wrap="square" rtlCol="0">
            <a:spAutoFit/>
          </a:bodyPr>
          <a:lstStyle/>
          <a:p>
            <a:pPr algn="ctr"/>
            <a:r>
              <a:rPr lang="en-US" sz="2400" dirty="0" smtClean="0"/>
              <a:t>Query image</a:t>
            </a:r>
            <a:endParaRPr lang="en-US" sz="2400" dirty="0"/>
          </a:p>
        </p:txBody>
      </p:sp>
      <p:sp>
        <p:nvSpPr>
          <p:cNvPr id="39" name="Rectangle 38"/>
          <p:cNvSpPr/>
          <p:nvPr/>
        </p:nvSpPr>
        <p:spPr bwMode="auto">
          <a:xfrm rot="2887875">
            <a:off x="7356697" y="4057885"/>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0" name="Rectangle 39"/>
          <p:cNvSpPr/>
          <p:nvPr/>
        </p:nvSpPr>
        <p:spPr bwMode="auto">
          <a:xfrm rot="5038897">
            <a:off x="7488587" y="3667687"/>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1" name="Rectangle 40"/>
          <p:cNvSpPr/>
          <p:nvPr/>
        </p:nvSpPr>
        <p:spPr bwMode="auto">
          <a:xfrm rot="823157">
            <a:off x="7633141" y="411562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42" name="Rectangle 41"/>
          <p:cNvSpPr/>
          <p:nvPr/>
        </p:nvSpPr>
        <p:spPr bwMode="auto">
          <a:xfrm rot="823157">
            <a:off x="7131221" y="4252394"/>
            <a:ext cx="407873" cy="425345"/>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43" name="Curved Connector 42"/>
          <p:cNvCxnSpPr>
            <a:endCxn id="47" idx="6"/>
          </p:cNvCxnSpPr>
          <p:nvPr/>
        </p:nvCxnSpPr>
        <p:spPr bwMode="auto">
          <a:xfrm rot="10800000" flipV="1">
            <a:off x="5105401" y="3821543"/>
            <a:ext cx="2536463" cy="281714"/>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47" name="Oval 46"/>
          <p:cNvSpPr/>
          <p:nvPr/>
        </p:nvSpPr>
        <p:spPr bwMode="auto">
          <a:xfrm>
            <a:off x="4953000" y="4038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6" name="Oval 5"/>
          <p:cNvSpPr/>
          <p:nvPr/>
        </p:nvSpPr>
        <p:spPr bwMode="auto">
          <a:xfrm>
            <a:off x="4693722" y="3722256"/>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0" name="Oval 49"/>
          <p:cNvSpPr/>
          <p:nvPr/>
        </p:nvSpPr>
        <p:spPr bwMode="auto">
          <a:xfrm>
            <a:off x="2096837" y="4275835"/>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761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animBg="1"/>
      <p:bldP spid="41" grpId="0" animBg="1"/>
      <p:bldP spid="42" grpId="0" animBg="1"/>
      <p:bldP spid="47" grpId="0" animBg="1"/>
      <p:bldP spid="6"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5"/>
          <p:cNvSpPr>
            <a:spLocks noGrp="1"/>
          </p:cNvSpPr>
          <p:nvPr>
            <p:ph type="title"/>
          </p:nvPr>
        </p:nvSpPr>
        <p:spPr>
          <a:xfrm>
            <a:off x="431800" y="58738"/>
            <a:ext cx="8229600" cy="1143000"/>
          </a:xfrm>
        </p:spPr>
        <p:txBody>
          <a:bodyPr/>
          <a:lstStyle/>
          <a:p>
            <a:pPr eaLnBrk="1" hangingPunct="1"/>
            <a:r>
              <a:rPr lang="en-US" dirty="0" smtClean="0"/>
              <a:t>Efficiently Matching Images?</a:t>
            </a:r>
            <a:endParaRPr lang="en-US" dirty="0" smtClean="0"/>
          </a:p>
        </p:txBody>
      </p:sp>
      <p:sp>
        <p:nvSpPr>
          <p:cNvPr id="63491" name="Content Placeholder 6"/>
          <p:cNvSpPr>
            <a:spLocks noGrp="1"/>
          </p:cNvSpPr>
          <p:nvPr>
            <p:ph idx="1"/>
          </p:nvPr>
        </p:nvSpPr>
        <p:spPr>
          <a:xfrm>
            <a:off x="446088" y="1420813"/>
            <a:ext cx="8229600" cy="4525962"/>
          </a:xfrm>
        </p:spPr>
        <p:txBody>
          <a:bodyPr>
            <a:normAutofit fontScale="92500" lnSpcReduction="10000"/>
          </a:bodyPr>
          <a:lstStyle/>
          <a:p>
            <a:pPr eaLnBrk="1" hangingPunct="1"/>
            <a:r>
              <a:rPr lang="en-US" sz="2800" dirty="0" smtClean="0"/>
              <a:t>Internet-scale image matching</a:t>
            </a:r>
          </a:p>
          <a:p>
            <a:pPr lvl="1"/>
            <a:r>
              <a:rPr lang="en-US" sz="2400" dirty="0" smtClean="0"/>
              <a:t>Thousands of features </a:t>
            </a:r>
            <a:r>
              <a:rPr lang="en-US" sz="2400" dirty="0" smtClean="0"/>
              <a:t>per </a:t>
            </a:r>
            <a:r>
              <a:rPr lang="en-US" sz="2400" dirty="0" smtClean="0"/>
              <a:t>image</a:t>
            </a:r>
          </a:p>
          <a:p>
            <a:pPr lvl="1"/>
            <a:r>
              <a:rPr lang="en-US" sz="2400" dirty="0" smtClean="0"/>
              <a:t>Millions (to Billions) </a:t>
            </a:r>
            <a:r>
              <a:rPr lang="en-US" sz="2400" dirty="0" smtClean="0"/>
              <a:t>of images to </a:t>
            </a:r>
            <a:r>
              <a:rPr lang="en-US" sz="2400" dirty="0" smtClean="0"/>
              <a:t>search</a:t>
            </a:r>
          </a:p>
          <a:p>
            <a:pPr lvl="1"/>
            <a:endParaRPr lang="en-US" sz="2400" dirty="0"/>
          </a:p>
          <a:p>
            <a:r>
              <a:rPr lang="en-US" dirty="0" smtClean="0"/>
              <a:t>How do we </a:t>
            </a:r>
            <a:r>
              <a:rPr lang="en-US" b="1" i="1" dirty="0" smtClean="0"/>
              <a:t>efficiently</a:t>
            </a:r>
            <a:r>
              <a:rPr lang="en-US" dirty="0" smtClean="0"/>
              <a:t> find </a:t>
            </a:r>
            <a:r>
              <a:rPr lang="en-US" dirty="0" smtClean="0"/>
              <a:t>relevant matching images? </a:t>
            </a:r>
            <a:endParaRPr lang="en-US" dirty="0" smtClean="0"/>
          </a:p>
          <a:p>
            <a:pPr eaLnBrk="1" hangingPunct="1"/>
            <a:endParaRPr lang="en-US" dirty="0" smtClean="0"/>
          </a:p>
          <a:p>
            <a:pPr eaLnBrk="1" hangingPunct="1"/>
            <a:r>
              <a:rPr lang="en-US" dirty="0" smtClean="0"/>
              <a:t>Search engines have been doing this a long time for text documents</a:t>
            </a:r>
          </a:p>
          <a:p>
            <a:pPr lvl="1"/>
            <a:r>
              <a:rPr lang="en-US" dirty="0" smtClean="0"/>
              <a:t>Let’s borrow some of those ideas…</a:t>
            </a:r>
            <a:endParaRPr lang="en-US"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2" eaLnBrk="1" hangingPunct="1"/>
            <a:endParaRPr lang="en-US" sz="2800" dirty="0" smtClean="0"/>
          </a:p>
          <a:p>
            <a:pPr lvl="3" eaLnBrk="1" hangingPunct="1"/>
            <a:endParaRPr lang="en-US" sz="2800" dirty="0" smtClean="0"/>
          </a:p>
        </p:txBody>
      </p:sp>
    </p:spTree>
    <p:extLst>
      <p:ext uri="{BB962C8B-B14F-4D97-AF65-F5344CB8AC3E}">
        <p14:creationId xmlns:p14="http://schemas.microsoft.com/office/powerpoint/2010/main" val="32467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06363"/>
            <a:ext cx="8229600" cy="1143000"/>
          </a:xfrm>
        </p:spPr>
        <p:txBody>
          <a:bodyPr>
            <a:normAutofit/>
          </a:bodyPr>
          <a:lstStyle/>
          <a:p>
            <a:r>
              <a:rPr lang="en-US" dirty="0" smtClean="0"/>
              <a:t>Inverted File Index</a:t>
            </a:r>
            <a:endParaRPr lang="en-US" dirty="0" smtClean="0"/>
          </a:p>
        </p:txBody>
      </p:sp>
      <p:sp>
        <p:nvSpPr>
          <p:cNvPr id="64515" name="Content Placeholder 2"/>
          <p:cNvSpPr>
            <a:spLocks noGrp="1"/>
          </p:cNvSpPr>
          <p:nvPr>
            <p:ph idx="1"/>
          </p:nvPr>
        </p:nvSpPr>
        <p:spPr>
          <a:xfrm>
            <a:off x="5703888" y="1420813"/>
            <a:ext cx="3213100" cy="4525962"/>
          </a:xfrm>
        </p:spPr>
        <p:txBody>
          <a:bodyPr>
            <a:normAutofit lnSpcReduction="10000"/>
          </a:bodyPr>
          <a:lstStyle/>
          <a:p>
            <a:pPr eaLnBrk="1" hangingPunct="1">
              <a:spcAft>
                <a:spcPts val="600"/>
              </a:spcAft>
            </a:pPr>
            <a:r>
              <a:rPr lang="en-US" sz="2400" dirty="0" smtClean="0"/>
              <a:t>For text documents, an efficient way to find all </a:t>
            </a:r>
            <a:r>
              <a:rPr lang="en-US" sz="2400" i="1" dirty="0" smtClean="0">
                <a:solidFill>
                  <a:srgbClr val="004DBF"/>
                </a:solidFill>
              </a:rPr>
              <a:t>pages</a:t>
            </a:r>
            <a:r>
              <a:rPr lang="en-US" sz="2400" dirty="0" smtClean="0"/>
              <a:t> on which a </a:t>
            </a:r>
            <a:r>
              <a:rPr lang="en-US" sz="2400" i="1" dirty="0" smtClean="0">
                <a:solidFill>
                  <a:srgbClr val="7030A0"/>
                </a:solidFill>
              </a:rPr>
              <a:t>word</a:t>
            </a:r>
            <a:r>
              <a:rPr lang="en-US" sz="2400" dirty="0" smtClean="0"/>
              <a:t> occurs is to use an index…</a:t>
            </a:r>
          </a:p>
          <a:p>
            <a:pPr eaLnBrk="1" hangingPunct="1">
              <a:spcAft>
                <a:spcPts val="600"/>
              </a:spcAft>
            </a:pPr>
            <a:r>
              <a:rPr lang="en-US" sz="2400" dirty="0" smtClean="0"/>
              <a:t>We want to find all </a:t>
            </a:r>
            <a:r>
              <a:rPr lang="en-US" sz="2400" i="1" dirty="0" smtClean="0">
                <a:solidFill>
                  <a:srgbClr val="004DBF"/>
                </a:solidFill>
              </a:rPr>
              <a:t>images</a:t>
            </a:r>
            <a:r>
              <a:rPr lang="en-US" sz="2400" dirty="0" smtClean="0"/>
              <a:t> in which a </a:t>
            </a:r>
            <a:r>
              <a:rPr lang="en-US" sz="2400" i="1" dirty="0" smtClean="0">
                <a:solidFill>
                  <a:srgbClr val="7030A0"/>
                </a:solidFill>
              </a:rPr>
              <a:t>feature</a:t>
            </a:r>
            <a:r>
              <a:rPr lang="en-US" sz="2400" dirty="0" smtClean="0"/>
              <a:t> occurs.</a:t>
            </a:r>
          </a:p>
          <a:p>
            <a:pPr eaLnBrk="1" hangingPunct="1">
              <a:spcAft>
                <a:spcPts val="600"/>
              </a:spcAft>
            </a:pPr>
            <a:r>
              <a:rPr lang="en-US" sz="2400" dirty="0" smtClean="0"/>
              <a:t>To use this idea, we’ll need to map our features to “visual words”.</a:t>
            </a:r>
          </a:p>
          <a:p>
            <a:endParaRPr lang="en-US" sz="2400" dirty="0" smtClean="0"/>
          </a:p>
        </p:txBody>
      </p:sp>
      <p:pic>
        <p:nvPicPr>
          <p:cNvPr id="64516" name="Picture 4" descr="BookInde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1419225"/>
            <a:ext cx="4953000" cy="724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3089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p:txBody>
          <a:bodyPr/>
          <a:lstStyle/>
          <a:p>
            <a:r>
              <a:rPr lang="en-US" dirty="0" smtClean="0">
                <a:latin typeface="Arial" pitchFamily="34" charset="0"/>
                <a:cs typeface="Arial" pitchFamily="34" charset="0"/>
              </a:rPr>
              <a:t>Text retrieval vs. image search</a:t>
            </a:r>
          </a:p>
        </p:txBody>
      </p:sp>
      <p:sp>
        <p:nvSpPr>
          <p:cNvPr id="65539" name="Rectangle 3"/>
          <p:cNvSpPr>
            <a:spLocks noGrp="1"/>
          </p:cNvSpPr>
          <p:nvPr>
            <p:ph idx="1"/>
          </p:nvPr>
        </p:nvSpPr>
        <p:spPr>
          <a:xfrm>
            <a:off x="457200" y="1447800"/>
            <a:ext cx="8229600" cy="4525963"/>
          </a:xfrm>
        </p:spPr>
        <p:txBody>
          <a:bodyPr/>
          <a:lstStyle/>
          <a:p>
            <a:r>
              <a:rPr lang="en-US" sz="2800" dirty="0" smtClean="0">
                <a:latin typeface="Arial" pitchFamily="34" charset="0"/>
                <a:cs typeface="Arial" pitchFamily="34" charset="0"/>
              </a:rPr>
              <a:t>What makes the problems similar, different?</a:t>
            </a:r>
          </a:p>
        </p:txBody>
      </p:sp>
      <p:pic>
        <p:nvPicPr>
          <p:cNvPr id="13314" name="Picture 2" descr="https://developers.google.com/custom-search/images/start_google_wheels_resul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83" y="1981200"/>
            <a:ext cx="5015243"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469" t="30691" r="70807" b="9937"/>
          <a:stretch/>
        </p:blipFill>
        <p:spPr bwMode="auto">
          <a:xfrm>
            <a:off x="6019798" y="2084717"/>
            <a:ext cx="2518473"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943600"/>
            <a:ext cx="2667000" cy="369332"/>
          </a:xfrm>
          <a:prstGeom prst="rect">
            <a:avLst/>
          </a:prstGeom>
          <a:noFill/>
        </p:spPr>
        <p:txBody>
          <a:bodyPr wrap="square" rtlCol="0">
            <a:spAutoFit/>
          </a:bodyPr>
          <a:lstStyle/>
          <a:p>
            <a:r>
              <a:rPr lang="en-US" dirty="0" smtClean="0"/>
              <a:t>Google search for “wheel”</a:t>
            </a:r>
            <a:endParaRPr lang="en-US" dirty="0"/>
          </a:p>
        </p:txBody>
      </p:sp>
      <p:sp>
        <p:nvSpPr>
          <p:cNvPr id="3" name="TextBox 2"/>
          <p:cNvSpPr txBox="1"/>
          <p:nvPr/>
        </p:nvSpPr>
        <p:spPr>
          <a:xfrm>
            <a:off x="6324600" y="5361317"/>
            <a:ext cx="2438400" cy="646331"/>
          </a:xfrm>
          <a:prstGeom prst="rect">
            <a:avLst/>
          </a:prstGeom>
          <a:noFill/>
        </p:spPr>
        <p:txBody>
          <a:bodyPr wrap="square" rtlCol="0">
            <a:spAutoFit/>
          </a:bodyPr>
          <a:lstStyle/>
          <a:p>
            <a:r>
              <a:rPr lang="en-US" dirty="0" smtClean="0"/>
              <a:t>Google Image Search for this picture</a:t>
            </a:r>
            <a:endParaRPr lang="en-US" dirty="0"/>
          </a:p>
        </p:txBody>
      </p:sp>
      <p:sp>
        <p:nvSpPr>
          <p:cNvPr id="5" name="Freeform 4"/>
          <p:cNvSpPr/>
          <p:nvPr/>
        </p:nvSpPr>
        <p:spPr>
          <a:xfrm>
            <a:off x="5529532" y="2500223"/>
            <a:ext cx="1268083" cy="3519577"/>
          </a:xfrm>
          <a:custGeom>
            <a:avLst/>
            <a:gdLst>
              <a:gd name="connsiteX0" fmla="*/ 1268083 w 1268083"/>
              <a:gd name="connsiteY0" fmla="*/ 3459192 h 3519577"/>
              <a:gd name="connsiteX1" fmla="*/ 1095555 w 1268083"/>
              <a:gd name="connsiteY1" fmla="*/ 3476445 h 3519577"/>
              <a:gd name="connsiteX2" fmla="*/ 1026543 w 1268083"/>
              <a:gd name="connsiteY2" fmla="*/ 3493698 h 3519577"/>
              <a:gd name="connsiteX3" fmla="*/ 931653 w 1268083"/>
              <a:gd name="connsiteY3" fmla="*/ 3502324 h 3519577"/>
              <a:gd name="connsiteX4" fmla="*/ 879894 w 1268083"/>
              <a:gd name="connsiteY4" fmla="*/ 3510951 h 3519577"/>
              <a:gd name="connsiteX5" fmla="*/ 810883 w 1268083"/>
              <a:gd name="connsiteY5" fmla="*/ 3519577 h 3519577"/>
              <a:gd name="connsiteX6" fmla="*/ 370936 w 1268083"/>
              <a:gd name="connsiteY6" fmla="*/ 3510951 h 3519577"/>
              <a:gd name="connsiteX7" fmla="*/ 336430 w 1268083"/>
              <a:gd name="connsiteY7" fmla="*/ 3502324 h 3519577"/>
              <a:gd name="connsiteX8" fmla="*/ 310551 w 1268083"/>
              <a:gd name="connsiteY8" fmla="*/ 3476445 h 3519577"/>
              <a:gd name="connsiteX9" fmla="*/ 284672 w 1268083"/>
              <a:gd name="connsiteY9" fmla="*/ 3459192 h 3519577"/>
              <a:gd name="connsiteX10" fmla="*/ 258793 w 1268083"/>
              <a:gd name="connsiteY10" fmla="*/ 3407434 h 3519577"/>
              <a:gd name="connsiteX11" fmla="*/ 241540 w 1268083"/>
              <a:gd name="connsiteY11" fmla="*/ 3364302 h 3519577"/>
              <a:gd name="connsiteX12" fmla="*/ 232913 w 1268083"/>
              <a:gd name="connsiteY12" fmla="*/ 3303917 h 3519577"/>
              <a:gd name="connsiteX13" fmla="*/ 189781 w 1268083"/>
              <a:gd name="connsiteY13" fmla="*/ 3183147 h 3519577"/>
              <a:gd name="connsiteX14" fmla="*/ 163902 w 1268083"/>
              <a:gd name="connsiteY14" fmla="*/ 3096883 h 3519577"/>
              <a:gd name="connsiteX15" fmla="*/ 155276 w 1268083"/>
              <a:gd name="connsiteY15" fmla="*/ 3071003 h 3519577"/>
              <a:gd name="connsiteX16" fmla="*/ 129396 w 1268083"/>
              <a:gd name="connsiteY16" fmla="*/ 2976113 h 3519577"/>
              <a:gd name="connsiteX17" fmla="*/ 120770 w 1268083"/>
              <a:gd name="connsiteY17" fmla="*/ 2881222 h 3519577"/>
              <a:gd name="connsiteX18" fmla="*/ 103517 w 1268083"/>
              <a:gd name="connsiteY18" fmla="*/ 2829464 h 3519577"/>
              <a:gd name="connsiteX19" fmla="*/ 94891 w 1268083"/>
              <a:gd name="connsiteY19" fmla="*/ 2725947 h 3519577"/>
              <a:gd name="connsiteX20" fmla="*/ 86264 w 1268083"/>
              <a:gd name="connsiteY20" fmla="*/ 2605177 h 3519577"/>
              <a:gd name="connsiteX21" fmla="*/ 77638 w 1268083"/>
              <a:gd name="connsiteY21" fmla="*/ 2570671 h 3519577"/>
              <a:gd name="connsiteX22" fmla="*/ 69011 w 1268083"/>
              <a:gd name="connsiteY22" fmla="*/ 2527539 h 3519577"/>
              <a:gd name="connsiteX23" fmla="*/ 51759 w 1268083"/>
              <a:gd name="connsiteY23" fmla="*/ 2087592 h 3519577"/>
              <a:gd name="connsiteX24" fmla="*/ 43132 w 1268083"/>
              <a:gd name="connsiteY24" fmla="*/ 2061713 h 3519577"/>
              <a:gd name="connsiteX25" fmla="*/ 34506 w 1268083"/>
              <a:gd name="connsiteY25" fmla="*/ 2001328 h 3519577"/>
              <a:gd name="connsiteX26" fmla="*/ 17253 w 1268083"/>
              <a:gd name="connsiteY26" fmla="*/ 1897811 h 3519577"/>
              <a:gd name="connsiteX27" fmla="*/ 0 w 1268083"/>
              <a:gd name="connsiteY27" fmla="*/ 1794294 h 3519577"/>
              <a:gd name="connsiteX28" fmla="*/ 17253 w 1268083"/>
              <a:gd name="connsiteY28" fmla="*/ 1561381 h 3519577"/>
              <a:gd name="connsiteX29" fmla="*/ 34506 w 1268083"/>
              <a:gd name="connsiteY29" fmla="*/ 1518249 h 3519577"/>
              <a:gd name="connsiteX30" fmla="*/ 43132 w 1268083"/>
              <a:gd name="connsiteY30" fmla="*/ 1466490 h 3519577"/>
              <a:gd name="connsiteX31" fmla="*/ 51759 w 1268083"/>
              <a:gd name="connsiteY31" fmla="*/ 1440611 h 3519577"/>
              <a:gd name="connsiteX32" fmla="*/ 60385 w 1268083"/>
              <a:gd name="connsiteY32" fmla="*/ 1406105 h 3519577"/>
              <a:gd name="connsiteX33" fmla="*/ 77638 w 1268083"/>
              <a:gd name="connsiteY33" fmla="*/ 1319841 h 3519577"/>
              <a:gd name="connsiteX34" fmla="*/ 86264 w 1268083"/>
              <a:gd name="connsiteY34" fmla="*/ 1233577 h 3519577"/>
              <a:gd name="connsiteX35" fmla="*/ 94891 w 1268083"/>
              <a:gd name="connsiteY35" fmla="*/ 1199071 h 3519577"/>
              <a:gd name="connsiteX36" fmla="*/ 103517 w 1268083"/>
              <a:gd name="connsiteY36" fmla="*/ 1078302 h 3519577"/>
              <a:gd name="connsiteX37" fmla="*/ 112143 w 1268083"/>
              <a:gd name="connsiteY37" fmla="*/ 1017917 h 3519577"/>
              <a:gd name="connsiteX38" fmla="*/ 129396 w 1268083"/>
              <a:gd name="connsiteY38" fmla="*/ 828136 h 3519577"/>
              <a:gd name="connsiteX39" fmla="*/ 146649 w 1268083"/>
              <a:gd name="connsiteY39" fmla="*/ 776377 h 3519577"/>
              <a:gd name="connsiteX40" fmla="*/ 155276 w 1268083"/>
              <a:gd name="connsiteY40" fmla="*/ 733245 h 3519577"/>
              <a:gd name="connsiteX41" fmla="*/ 163902 w 1268083"/>
              <a:gd name="connsiteY41" fmla="*/ 707366 h 3519577"/>
              <a:gd name="connsiteX42" fmla="*/ 172528 w 1268083"/>
              <a:gd name="connsiteY42" fmla="*/ 672860 h 3519577"/>
              <a:gd name="connsiteX43" fmla="*/ 181155 w 1268083"/>
              <a:gd name="connsiteY43" fmla="*/ 646981 h 3519577"/>
              <a:gd name="connsiteX44" fmla="*/ 198408 w 1268083"/>
              <a:gd name="connsiteY44" fmla="*/ 577969 h 3519577"/>
              <a:gd name="connsiteX45" fmla="*/ 215660 w 1268083"/>
              <a:gd name="connsiteY45" fmla="*/ 552090 h 3519577"/>
              <a:gd name="connsiteX46" fmla="*/ 232913 w 1268083"/>
              <a:gd name="connsiteY46" fmla="*/ 491705 h 3519577"/>
              <a:gd name="connsiteX47" fmla="*/ 241540 w 1268083"/>
              <a:gd name="connsiteY47" fmla="*/ 448573 h 3519577"/>
              <a:gd name="connsiteX48" fmla="*/ 250166 w 1268083"/>
              <a:gd name="connsiteY48" fmla="*/ 422694 h 3519577"/>
              <a:gd name="connsiteX49" fmla="*/ 258793 w 1268083"/>
              <a:gd name="connsiteY49" fmla="*/ 388188 h 3519577"/>
              <a:gd name="connsiteX50" fmla="*/ 267419 w 1268083"/>
              <a:gd name="connsiteY50" fmla="*/ 362309 h 3519577"/>
              <a:gd name="connsiteX51" fmla="*/ 284672 w 1268083"/>
              <a:gd name="connsiteY51" fmla="*/ 258792 h 3519577"/>
              <a:gd name="connsiteX52" fmla="*/ 301925 w 1268083"/>
              <a:gd name="connsiteY52" fmla="*/ 189781 h 3519577"/>
              <a:gd name="connsiteX53" fmla="*/ 327804 w 1268083"/>
              <a:gd name="connsiteY53" fmla="*/ 163902 h 3519577"/>
              <a:gd name="connsiteX54" fmla="*/ 353683 w 1268083"/>
              <a:gd name="connsiteY54" fmla="*/ 129396 h 3519577"/>
              <a:gd name="connsiteX55" fmla="*/ 379562 w 1268083"/>
              <a:gd name="connsiteY55" fmla="*/ 112143 h 3519577"/>
              <a:gd name="connsiteX56" fmla="*/ 405442 w 1268083"/>
              <a:gd name="connsiteY56" fmla="*/ 86264 h 3519577"/>
              <a:gd name="connsiteX57" fmla="*/ 457200 w 1268083"/>
              <a:gd name="connsiteY57" fmla="*/ 51758 h 3519577"/>
              <a:gd name="connsiteX58" fmla="*/ 483079 w 1268083"/>
              <a:gd name="connsiteY58" fmla="*/ 34505 h 3519577"/>
              <a:gd name="connsiteX59" fmla="*/ 508959 w 1268083"/>
              <a:gd name="connsiteY59" fmla="*/ 17252 h 3519577"/>
              <a:gd name="connsiteX60" fmla="*/ 543464 w 1268083"/>
              <a:gd name="connsiteY60" fmla="*/ 0 h 351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68083" h="3519577">
                <a:moveTo>
                  <a:pt x="1268083" y="3459192"/>
                </a:moveTo>
                <a:cubicBezTo>
                  <a:pt x="1219143" y="3462957"/>
                  <a:pt x="1147783" y="3466000"/>
                  <a:pt x="1095555" y="3476445"/>
                </a:cubicBezTo>
                <a:cubicBezTo>
                  <a:pt x="1017309" y="3492094"/>
                  <a:pt x="1140605" y="3479440"/>
                  <a:pt x="1026543" y="3493698"/>
                </a:cubicBezTo>
                <a:cubicBezTo>
                  <a:pt x="995028" y="3497637"/>
                  <a:pt x="963196" y="3498613"/>
                  <a:pt x="931653" y="3502324"/>
                </a:cubicBezTo>
                <a:cubicBezTo>
                  <a:pt x="914282" y="3504368"/>
                  <a:pt x="897209" y="3508477"/>
                  <a:pt x="879894" y="3510951"/>
                </a:cubicBezTo>
                <a:cubicBezTo>
                  <a:pt x="856944" y="3514230"/>
                  <a:pt x="833887" y="3516702"/>
                  <a:pt x="810883" y="3519577"/>
                </a:cubicBezTo>
                <a:lnTo>
                  <a:pt x="370936" y="3510951"/>
                </a:lnTo>
                <a:cubicBezTo>
                  <a:pt x="359088" y="3510520"/>
                  <a:pt x="346724" y="3508206"/>
                  <a:pt x="336430" y="3502324"/>
                </a:cubicBezTo>
                <a:cubicBezTo>
                  <a:pt x="325838" y="3496271"/>
                  <a:pt x="319923" y="3484255"/>
                  <a:pt x="310551" y="3476445"/>
                </a:cubicBezTo>
                <a:cubicBezTo>
                  <a:pt x="302586" y="3469808"/>
                  <a:pt x="293298" y="3464943"/>
                  <a:pt x="284672" y="3459192"/>
                </a:cubicBezTo>
                <a:cubicBezTo>
                  <a:pt x="262987" y="3394141"/>
                  <a:pt x="292239" y="3474327"/>
                  <a:pt x="258793" y="3407434"/>
                </a:cubicBezTo>
                <a:cubicBezTo>
                  <a:pt x="251868" y="3393584"/>
                  <a:pt x="247291" y="3378679"/>
                  <a:pt x="241540" y="3364302"/>
                </a:cubicBezTo>
                <a:cubicBezTo>
                  <a:pt x="238664" y="3344174"/>
                  <a:pt x="237485" y="3323729"/>
                  <a:pt x="232913" y="3303917"/>
                </a:cubicBezTo>
                <a:cubicBezTo>
                  <a:pt x="223237" y="3261990"/>
                  <a:pt x="201547" y="3224327"/>
                  <a:pt x="189781" y="3183147"/>
                </a:cubicBezTo>
                <a:cubicBezTo>
                  <a:pt x="163697" y="3091853"/>
                  <a:pt x="204918" y="3219933"/>
                  <a:pt x="163902" y="3096883"/>
                </a:cubicBezTo>
                <a:cubicBezTo>
                  <a:pt x="161026" y="3088256"/>
                  <a:pt x="156771" y="3079972"/>
                  <a:pt x="155276" y="3071003"/>
                </a:cubicBezTo>
                <a:cubicBezTo>
                  <a:pt x="144103" y="3003971"/>
                  <a:pt x="153145" y="3035485"/>
                  <a:pt x="129396" y="2976113"/>
                </a:cubicBezTo>
                <a:cubicBezTo>
                  <a:pt x="126521" y="2944483"/>
                  <a:pt x="126290" y="2912499"/>
                  <a:pt x="120770" y="2881222"/>
                </a:cubicBezTo>
                <a:cubicBezTo>
                  <a:pt x="117610" y="2863313"/>
                  <a:pt x="103517" y="2829464"/>
                  <a:pt x="103517" y="2829464"/>
                </a:cubicBezTo>
                <a:cubicBezTo>
                  <a:pt x="100642" y="2794958"/>
                  <a:pt x="97547" y="2760470"/>
                  <a:pt x="94891" y="2725947"/>
                </a:cubicBezTo>
                <a:cubicBezTo>
                  <a:pt x="91796" y="2685707"/>
                  <a:pt x="90721" y="2645289"/>
                  <a:pt x="86264" y="2605177"/>
                </a:cubicBezTo>
                <a:cubicBezTo>
                  <a:pt x="84955" y="2593394"/>
                  <a:pt x="80210" y="2582245"/>
                  <a:pt x="77638" y="2570671"/>
                </a:cubicBezTo>
                <a:cubicBezTo>
                  <a:pt x="74457" y="2556358"/>
                  <a:pt x="71887" y="2541916"/>
                  <a:pt x="69011" y="2527539"/>
                </a:cubicBezTo>
                <a:cubicBezTo>
                  <a:pt x="68193" y="2490739"/>
                  <a:pt x="80554" y="2217168"/>
                  <a:pt x="51759" y="2087592"/>
                </a:cubicBezTo>
                <a:cubicBezTo>
                  <a:pt x="49786" y="2078716"/>
                  <a:pt x="46008" y="2070339"/>
                  <a:pt x="43132" y="2061713"/>
                </a:cubicBezTo>
                <a:cubicBezTo>
                  <a:pt x="40257" y="2041585"/>
                  <a:pt x="37677" y="2021412"/>
                  <a:pt x="34506" y="2001328"/>
                </a:cubicBezTo>
                <a:cubicBezTo>
                  <a:pt x="29050" y="1966774"/>
                  <a:pt x="22442" y="1932406"/>
                  <a:pt x="17253" y="1897811"/>
                </a:cubicBezTo>
                <a:cubicBezTo>
                  <a:pt x="2107" y="1796841"/>
                  <a:pt x="16830" y="1861618"/>
                  <a:pt x="0" y="1794294"/>
                </a:cubicBezTo>
                <a:cubicBezTo>
                  <a:pt x="753" y="1779995"/>
                  <a:pt x="5692" y="1611476"/>
                  <a:pt x="17253" y="1561381"/>
                </a:cubicBezTo>
                <a:cubicBezTo>
                  <a:pt x="20735" y="1546293"/>
                  <a:pt x="28755" y="1532626"/>
                  <a:pt x="34506" y="1518249"/>
                </a:cubicBezTo>
                <a:cubicBezTo>
                  <a:pt x="37381" y="1500996"/>
                  <a:pt x="39338" y="1483564"/>
                  <a:pt x="43132" y="1466490"/>
                </a:cubicBezTo>
                <a:cubicBezTo>
                  <a:pt x="45105" y="1457614"/>
                  <a:pt x="49261" y="1449354"/>
                  <a:pt x="51759" y="1440611"/>
                </a:cubicBezTo>
                <a:cubicBezTo>
                  <a:pt x="55016" y="1429211"/>
                  <a:pt x="57901" y="1417698"/>
                  <a:pt x="60385" y="1406105"/>
                </a:cubicBezTo>
                <a:cubicBezTo>
                  <a:pt x="66529" y="1377432"/>
                  <a:pt x="77638" y="1319841"/>
                  <a:pt x="77638" y="1319841"/>
                </a:cubicBezTo>
                <a:cubicBezTo>
                  <a:pt x="80513" y="1291086"/>
                  <a:pt x="82177" y="1262185"/>
                  <a:pt x="86264" y="1233577"/>
                </a:cubicBezTo>
                <a:cubicBezTo>
                  <a:pt x="87941" y="1221840"/>
                  <a:pt x="93582" y="1210855"/>
                  <a:pt x="94891" y="1199071"/>
                </a:cubicBezTo>
                <a:cubicBezTo>
                  <a:pt x="99348" y="1158959"/>
                  <a:pt x="99691" y="1118479"/>
                  <a:pt x="103517" y="1078302"/>
                </a:cubicBezTo>
                <a:cubicBezTo>
                  <a:pt x="105445" y="1058061"/>
                  <a:pt x="110215" y="1038158"/>
                  <a:pt x="112143" y="1017917"/>
                </a:cubicBezTo>
                <a:cubicBezTo>
                  <a:pt x="115025" y="987654"/>
                  <a:pt x="120013" y="871924"/>
                  <a:pt x="129396" y="828136"/>
                </a:cubicBezTo>
                <a:cubicBezTo>
                  <a:pt x="133207" y="810353"/>
                  <a:pt x="143082" y="794210"/>
                  <a:pt x="146649" y="776377"/>
                </a:cubicBezTo>
                <a:cubicBezTo>
                  <a:pt x="149525" y="762000"/>
                  <a:pt x="151720" y="747469"/>
                  <a:pt x="155276" y="733245"/>
                </a:cubicBezTo>
                <a:cubicBezTo>
                  <a:pt x="157481" y="724424"/>
                  <a:pt x="161404" y="716109"/>
                  <a:pt x="163902" y="707366"/>
                </a:cubicBezTo>
                <a:cubicBezTo>
                  <a:pt x="167159" y="695966"/>
                  <a:pt x="169271" y="684260"/>
                  <a:pt x="172528" y="672860"/>
                </a:cubicBezTo>
                <a:cubicBezTo>
                  <a:pt x="175026" y="664117"/>
                  <a:pt x="178762" y="655754"/>
                  <a:pt x="181155" y="646981"/>
                </a:cubicBezTo>
                <a:cubicBezTo>
                  <a:pt x="187394" y="624105"/>
                  <a:pt x="185255" y="597699"/>
                  <a:pt x="198408" y="577969"/>
                </a:cubicBezTo>
                <a:cubicBezTo>
                  <a:pt x="204159" y="569343"/>
                  <a:pt x="211024" y="561363"/>
                  <a:pt x="215660" y="552090"/>
                </a:cubicBezTo>
                <a:cubicBezTo>
                  <a:pt x="221426" y="540557"/>
                  <a:pt x="230700" y="501662"/>
                  <a:pt x="232913" y="491705"/>
                </a:cubicBezTo>
                <a:cubicBezTo>
                  <a:pt x="236094" y="477392"/>
                  <a:pt x="237984" y="462797"/>
                  <a:pt x="241540" y="448573"/>
                </a:cubicBezTo>
                <a:cubicBezTo>
                  <a:pt x="243745" y="439752"/>
                  <a:pt x="247668" y="431437"/>
                  <a:pt x="250166" y="422694"/>
                </a:cubicBezTo>
                <a:cubicBezTo>
                  <a:pt x="253423" y="411294"/>
                  <a:pt x="255536" y="399588"/>
                  <a:pt x="258793" y="388188"/>
                </a:cubicBezTo>
                <a:cubicBezTo>
                  <a:pt x="261291" y="379445"/>
                  <a:pt x="265214" y="371130"/>
                  <a:pt x="267419" y="362309"/>
                </a:cubicBezTo>
                <a:cubicBezTo>
                  <a:pt x="282849" y="300585"/>
                  <a:pt x="270065" y="331826"/>
                  <a:pt x="284672" y="258792"/>
                </a:cubicBezTo>
                <a:cubicBezTo>
                  <a:pt x="289322" y="235541"/>
                  <a:pt x="285158" y="206548"/>
                  <a:pt x="301925" y="189781"/>
                </a:cubicBezTo>
                <a:cubicBezTo>
                  <a:pt x="310551" y="181155"/>
                  <a:pt x="319865" y="173165"/>
                  <a:pt x="327804" y="163902"/>
                </a:cubicBezTo>
                <a:cubicBezTo>
                  <a:pt x="337161" y="152986"/>
                  <a:pt x="343517" y="139562"/>
                  <a:pt x="353683" y="129396"/>
                </a:cubicBezTo>
                <a:cubicBezTo>
                  <a:pt x="361014" y="122065"/>
                  <a:pt x="371597" y="118780"/>
                  <a:pt x="379562" y="112143"/>
                </a:cubicBezTo>
                <a:cubicBezTo>
                  <a:pt x="388934" y="104333"/>
                  <a:pt x="395812" y="93754"/>
                  <a:pt x="405442" y="86264"/>
                </a:cubicBezTo>
                <a:cubicBezTo>
                  <a:pt x="421809" y="73534"/>
                  <a:pt x="439947" y="63260"/>
                  <a:pt x="457200" y="51758"/>
                </a:cubicBezTo>
                <a:lnTo>
                  <a:pt x="483079" y="34505"/>
                </a:lnTo>
                <a:cubicBezTo>
                  <a:pt x="491706" y="28754"/>
                  <a:pt x="499123" y="20531"/>
                  <a:pt x="508959" y="17252"/>
                </a:cubicBezTo>
                <a:cubicBezTo>
                  <a:pt x="538696" y="7340"/>
                  <a:pt x="528408" y="15056"/>
                  <a:pt x="543464" y="0"/>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900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1179</TotalTime>
  <Words>1674</Words>
  <Application>Microsoft Office PowerPoint</Application>
  <PresentationFormat>On-screen Show (4:3)</PresentationFormat>
  <Paragraphs>255</Paragraphs>
  <Slides>38</Slides>
  <Notes>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Equation</vt:lpstr>
      <vt:lpstr>Indexing Local Features</vt:lpstr>
      <vt:lpstr>Matching Local Features</vt:lpstr>
      <vt:lpstr>Matching local features</vt:lpstr>
      <vt:lpstr>Indexing Local Features</vt:lpstr>
      <vt:lpstr>Features as High Dimensional Points</vt:lpstr>
      <vt:lpstr>Indexing local features</vt:lpstr>
      <vt:lpstr>Efficiently Matching Images?</vt:lpstr>
      <vt:lpstr>Inverted File Index</vt:lpstr>
      <vt:lpstr>Text retrieval vs. image search</vt:lpstr>
      <vt:lpstr>Visual Words</vt:lpstr>
      <vt:lpstr>Visual Words</vt:lpstr>
      <vt:lpstr>Visual Words</vt:lpstr>
      <vt:lpstr>Visual Words</vt:lpstr>
      <vt:lpstr>PowerPoint Presentation</vt:lpstr>
      <vt:lpstr>PowerPoint Presentation</vt:lpstr>
      <vt:lpstr>Vector Quantization</vt:lpstr>
      <vt:lpstr>Visual Words</vt:lpstr>
      <vt:lpstr>Forming a Visual Vocabulary</vt:lpstr>
      <vt:lpstr>Inverted file index</vt:lpstr>
      <vt:lpstr>PowerPoint Presentation</vt:lpstr>
      <vt:lpstr>Representing Images</vt:lpstr>
      <vt:lpstr>Analogy to documents</vt:lpstr>
      <vt:lpstr>PowerPoint Presentation</vt:lpstr>
      <vt:lpstr>Bags of visual words</vt:lpstr>
      <vt:lpstr>Comparing bags of words</vt:lpstr>
      <vt:lpstr>tf-idf weighting</vt:lpstr>
      <vt:lpstr>PowerPoint Presentation</vt:lpstr>
      <vt:lpstr>Video Google System</vt:lpstr>
      <vt:lpstr>Scoring retrieval quality</vt:lpstr>
      <vt:lpstr>Vocabulary Trees: hierarchical clustering for large vocabularies</vt:lpstr>
      <vt:lpstr>Vocabulary Tree</vt:lpstr>
      <vt:lpstr>Vocabulary Tree</vt:lpstr>
      <vt:lpstr>Vocabulary Tree</vt:lpstr>
      <vt:lpstr>Vocabulary Tree</vt:lpstr>
      <vt:lpstr>Vocabulary Tree</vt:lpstr>
      <vt:lpstr>Vocabulary Tree</vt:lpstr>
      <vt:lpstr>Bags of words: pros and cons</vt:lpstr>
      <vt:lpstr>Summary</vt:lpstr>
    </vt:vector>
  </TitlesOfParts>
  <Company>UT-Austin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Grauman</dc:creator>
  <cp:lastModifiedBy>Richard Souvenir</cp:lastModifiedBy>
  <cp:revision>11</cp:revision>
  <cp:lastPrinted>2011-03-30T23:57:58Z</cp:lastPrinted>
  <dcterms:created xsi:type="dcterms:W3CDTF">2011-03-29T19:25:49Z</dcterms:created>
  <dcterms:modified xsi:type="dcterms:W3CDTF">2013-02-27T15:51:19Z</dcterms:modified>
</cp:coreProperties>
</file>